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Lst>
  <p:notesMasterIdLst>
    <p:notesMasterId r:id="rId26"/>
  </p:notesMasterIdLst>
  <p:sldIdLst>
    <p:sldId id="285" r:id="rId3"/>
    <p:sldId id="256" r:id="rId4"/>
    <p:sldId id="264" r:id="rId5"/>
    <p:sldId id="265" r:id="rId6"/>
    <p:sldId id="257" r:id="rId7"/>
    <p:sldId id="260" r:id="rId8"/>
    <p:sldId id="286" r:id="rId9"/>
    <p:sldId id="288" r:id="rId10"/>
    <p:sldId id="287" r:id="rId11"/>
    <p:sldId id="289" r:id="rId12"/>
    <p:sldId id="290" r:id="rId13"/>
    <p:sldId id="296" r:id="rId14"/>
    <p:sldId id="292" r:id="rId15"/>
    <p:sldId id="272" r:id="rId16"/>
    <p:sldId id="263" r:id="rId17"/>
    <p:sldId id="277" r:id="rId18"/>
    <p:sldId id="270" r:id="rId19"/>
    <p:sldId id="273" r:id="rId20"/>
    <p:sldId id="280" r:id="rId21"/>
    <p:sldId id="281" r:id="rId22"/>
    <p:sldId id="294" r:id="rId23"/>
    <p:sldId id="29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Hassett" initials="RH" lastIdx="12" clrIdx="0">
    <p:extLst>
      <p:ext uri="{19B8F6BF-5375-455C-9EA6-DF929625EA0E}">
        <p15:presenceInfo xmlns:p15="http://schemas.microsoft.com/office/powerpoint/2012/main" userId="S-1-5-21-1920605195-1285895365-1544898942-33713" providerId="AD"/>
      </p:ext>
    </p:extLst>
  </p:cmAuthor>
  <p:cmAuthor id="2" name="z608605" initials="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1122" autoAdjust="0"/>
  </p:normalViewPr>
  <p:slideViewPr>
    <p:cSldViewPr>
      <p:cViewPr varScale="1">
        <p:scale>
          <a:sx n="66" d="100"/>
          <a:sy n="66" d="100"/>
        </p:scale>
        <p:origin x="2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notesMaster" Target="notesMasters/notesMaster1.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viewProps" Target="viewProps.xml" Id="rId29"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presProps" Target="presProps.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tableStyles" Target="tableStyles.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customXml" Target="/customXML/item2.xml" Id="Rd079c21c00fd45b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6B561-7DC8-4D6E-8D0F-513A410B5D94}" type="datetimeFigureOut">
              <a:rPr lang="en-GB" smtClean="0"/>
              <a:pPr/>
              <a:t>19/07/2018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8AD2E-4565-410B-88E8-940481D91CBB}" type="slidenum">
              <a:rPr lang="en-GB" smtClean="0"/>
              <a:pPr/>
              <a:t>‹#›</a:t>
            </a:fld>
            <a:endParaRPr lang="en-GB" dirty="0"/>
          </a:p>
        </p:txBody>
      </p:sp>
    </p:spTree>
    <p:extLst>
      <p:ext uri="{BB962C8B-B14F-4D97-AF65-F5344CB8AC3E}">
        <p14:creationId xmlns:p14="http://schemas.microsoft.com/office/powerpoint/2010/main" val="15450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rscotland.gov.uk/files/statistics/drug-related-deaths/drd2016/16-drug-rel-death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are we having an</a:t>
            </a:r>
            <a:r>
              <a:rPr lang="en-GB" baseline="0" dirty="0" smtClean="0"/>
              <a:t> Pain Prescribing Initiative?</a:t>
            </a: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a:t>
            </a:fld>
            <a:endParaRPr lang="en-GB" dirty="0"/>
          </a:p>
        </p:txBody>
      </p:sp>
    </p:spTree>
    <p:extLst>
      <p:ext uri="{BB962C8B-B14F-4D97-AF65-F5344CB8AC3E}">
        <p14:creationId xmlns:p14="http://schemas.microsoft.com/office/powerpoint/2010/main" val="414511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Pause and get the audience to think</a:t>
            </a:r>
            <a:r>
              <a:rPr lang="en-GB" baseline="0" dirty="0" smtClean="0"/>
              <a:t> about this and answer</a:t>
            </a:r>
          </a:p>
          <a:p>
            <a:endParaRPr lang="en-GB" baseline="0" dirty="0" smtClean="0"/>
          </a:p>
          <a:p>
            <a:r>
              <a:rPr lang="en-GB" sz="1200" kern="1200" dirty="0" smtClean="0">
                <a:solidFill>
                  <a:schemeClr val="tx1"/>
                </a:solidFill>
                <a:latin typeface="+mn-lt"/>
                <a:ea typeface="+mn-ea"/>
                <a:cs typeface="+mn-cs"/>
              </a:rPr>
              <a:t>Not only is there a </a:t>
            </a:r>
            <a:r>
              <a:rPr lang="en-GB" sz="1200" b="1" kern="1200" dirty="0" smtClean="0">
                <a:solidFill>
                  <a:schemeClr val="tx1"/>
                </a:solidFill>
                <a:latin typeface="+mn-lt"/>
                <a:ea typeface="+mn-ea"/>
                <a:cs typeface="+mn-cs"/>
              </a:rPr>
              <a:t>lack of evidence for efficacy of opioids in the long term treatment of chronic pain</a:t>
            </a:r>
            <a:r>
              <a:rPr lang="en-GB" sz="1200" kern="1200" dirty="0" smtClean="0">
                <a:solidFill>
                  <a:schemeClr val="tx1"/>
                </a:solidFill>
                <a:latin typeface="+mn-lt"/>
                <a:ea typeface="+mn-ea"/>
                <a:cs typeface="+mn-cs"/>
              </a:rPr>
              <a:t> there is also considerable risk, such as increased risk of overdose, fractures, abuse or dependence; this should be explicitly discussed with patients. A recent Cochrane reviews found an increased risk of adverse events with opioids vs placebo and vs non-opioid active comparator. There was also an increased risk of serious adverse events vs placebo. The authors noted that “based on the adverse events identified, clinically relevant benefit would need to be clearly demonstrated before long-term use could be considered in people with chronic non-cancer pain in clinical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US Department of Health suggests reconsidering “the individual benefits and risks when increasing dosage to ≥50 Morphine Equivalent Dose (MED)/day, and should avoid increasing dosage </a:t>
            </a:r>
            <a:r>
              <a:rPr lang="en-GB" sz="1200" b="1" kern="1200" dirty="0" smtClean="0">
                <a:solidFill>
                  <a:schemeClr val="tx1"/>
                </a:solidFill>
                <a:latin typeface="+mn-lt"/>
                <a:ea typeface="+mn-ea"/>
                <a:cs typeface="+mn-cs"/>
              </a:rPr>
              <a:t>to ≥90 MED/day </a:t>
            </a:r>
            <a:r>
              <a:rPr lang="en-GB" sz="1200" kern="1200" dirty="0" smtClean="0">
                <a:solidFill>
                  <a:schemeClr val="tx1"/>
                </a:solidFill>
                <a:latin typeface="+mn-lt"/>
                <a:ea typeface="+mn-ea"/>
                <a:cs typeface="+mn-cs"/>
              </a:rPr>
              <a:t>or carefully justify a decision to titrate dosage to ≥90 MED/day”. US Dept of Health – Centres for Disease Control and Prevention – March 2016 – Checklist for Prescribing Opioids for Chronic Pain</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Chou, R et al. The Effectiveness and Risks of Long Term Opioid Therapy for Chronic Pain: A Systematic Review for a National Institutes of Health Pathways to Prevention Workshop</a:t>
            </a:r>
          </a:p>
          <a:p>
            <a:r>
              <a:rPr lang="en-GB" sz="1200" kern="1200" dirty="0" smtClean="0">
                <a:solidFill>
                  <a:schemeClr val="tx1"/>
                </a:solidFill>
                <a:latin typeface="+mn-lt"/>
                <a:ea typeface="+mn-ea"/>
                <a:cs typeface="+mn-cs"/>
              </a:rPr>
              <a:t>Els, C et al. Adverse events associated with medium- and long-term use of opioids for chronic non-cancer pain: an overview of Cochrane Reviews. Cochrane Database of Systematic Reviews 2017, Issue 10. Art. No.: CD012509. DOI: 10.1002/14651858.CD012509.pub2.</a:t>
            </a: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10</a:t>
            </a:fld>
            <a:endParaRPr lang="en-GB" dirty="0"/>
          </a:p>
        </p:txBody>
      </p:sp>
    </p:spTree>
    <p:extLst>
      <p:ext uri="{BB962C8B-B14F-4D97-AF65-F5344CB8AC3E}">
        <p14:creationId xmlns:p14="http://schemas.microsoft.com/office/powerpoint/2010/main" val="428152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Pause and get the audience to think</a:t>
            </a:r>
            <a:r>
              <a:rPr lang="en-GB" baseline="0" dirty="0" smtClean="0"/>
              <a:t> about this and answer</a:t>
            </a:r>
          </a:p>
          <a:p>
            <a:r>
              <a:rPr lang="en-GB" sz="1200" kern="1200" dirty="0" smtClean="0">
                <a:solidFill>
                  <a:schemeClr val="tx1"/>
                </a:solidFill>
                <a:latin typeface="+mn-lt"/>
                <a:ea typeface="+mn-ea"/>
                <a:cs typeface="+mn-cs"/>
              </a:rPr>
              <a:t>There is no evidence from good quality randomised controlled studies to support the use of topical lidocaine to treat neuropathic pain, although some individual studies (low quality) indicate that it is effective for pain relief. Lidocaine 5% medicated plaster is licensed for use in Postherpetic Neuralgia (PHN). It may be used in patients who have very localised neuropathic pain and who are intolerant of first line therapies, or where these therapies have been ineffective. Lidocaine patches should be worn for 12 hours on and 12 hours off, reviewed after 2 weeks and stopped if ineffective. If the patient has responded to treatment and the plaster has alleviated pain completely then a plaster-free period should be trialled after seven days of plaster use (remove for 24 hours and assess need to restart). Treatment should be reassessed frequently to decide whether the amount of plasters needed to cover the painful area can be reduced, or if the plaster-free period can be extended. </a:t>
            </a:r>
          </a:p>
          <a:p>
            <a:r>
              <a:rPr lang="en-GB" sz="1200" kern="1200" dirty="0" smtClean="0">
                <a:solidFill>
                  <a:schemeClr val="tx1"/>
                </a:solidFill>
                <a:latin typeface="+mn-lt"/>
                <a:ea typeface="+mn-ea"/>
                <a:cs typeface="+mn-cs"/>
              </a:rPr>
              <a:t>Derry S, Wiffen PJ, Moore RA, Quinlan J. Topical lidocaine for neuropathic pain in adults. Cochrane Database of Systematic Reviews 2014, Issue 7</a:t>
            </a: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11</a:t>
            </a:fld>
            <a:endParaRPr lang="en-GB" dirty="0"/>
          </a:p>
        </p:txBody>
      </p:sp>
    </p:spTree>
    <p:extLst>
      <p:ext uri="{BB962C8B-B14F-4D97-AF65-F5344CB8AC3E}">
        <p14:creationId xmlns:p14="http://schemas.microsoft.com/office/powerpoint/2010/main" val="383022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Pause and get the audience to think</a:t>
            </a:r>
            <a:r>
              <a:rPr lang="en-GB" baseline="0" dirty="0" smtClean="0"/>
              <a:t> about this and answer</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12</a:t>
            </a:fld>
            <a:endParaRPr lang="en-GB" dirty="0"/>
          </a:p>
        </p:txBody>
      </p:sp>
    </p:spTree>
    <p:extLst>
      <p:ext uri="{BB962C8B-B14F-4D97-AF65-F5344CB8AC3E}">
        <p14:creationId xmlns:p14="http://schemas.microsoft.com/office/powerpoint/2010/main" val="222606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Boards should insert local prescribing guidance at this stage, and discuss as appropriate</a:t>
            </a: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13</a:t>
            </a:fld>
            <a:endParaRPr lang="en-GB" dirty="0"/>
          </a:p>
        </p:txBody>
      </p:sp>
    </p:spTree>
    <p:extLst>
      <p:ext uri="{BB962C8B-B14F-4D97-AF65-F5344CB8AC3E}">
        <p14:creationId xmlns:p14="http://schemas.microsoft.com/office/powerpoint/2010/main" val="223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GB" dirty="0" smtClean="0"/>
              <a:t>The website contains</a:t>
            </a:r>
            <a:r>
              <a:rPr lang="en-GB" baseline="0" dirty="0" smtClean="0"/>
              <a:t> c</a:t>
            </a:r>
            <a:r>
              <a:rPr lang="en-GB" dirty="0" smtClean="0"/>
              <a:t>ase studies with examples of whole</a:t>
            </a:r>
            <a:r>
              <a:rPr lang="en-GB" baseline="0" dirty="0" smtClean="0"/>
              <a:t> system approaches / interface initiatives</a:t>
            </a:r>
          </a:p>
          <a:p>
            <a:pPr marL="228600" indent="-228600">
              <a:buFont typeface="+mj-lt"/>
              <a:buAutoNum type="arabicPeriod"/>
            </a:pPr>
            <a:endParaRPr lang="en-GB" baseline="0" dirty="0" smtClean="0"/>
          </a:p>
          <a:p>
            <a:pPr marL="0" indent="0">
              <a:buFont typeface="+mj-lt"/>
              <a:buNone/>
            </a:pPr>
            <a:r>
              <a:rPr lang="en-GB" baseline="0" dirty="0" smtClean="0"/>
              <a:t>Variety of other resources, including review guides for lidocaine and </a:t>
            </a:r>
            <a:r>
              <a:rPr lang="en-GB" baseline="0" dirty="0" err="1" smtClean="0"/>
              <a:t>SLANNS</a:t>
            </a:r>
            <a:r>
              <a:rPr lang="en-GB" baseline="0" dirty="0" smtClean="0"/>
              <a:t> tool</a:t>
            </a:r>
          </a:p>
          <a:p>
            <a:pPr marL="0" indent="0">
              <a:buFont typeface="+mj-lt"/>
              <a:buNone/>
            </a:pPr>
            <a:endParaRPr lang="en-GB" baseline="0" dirty="0" smtClean="0"/>
          </a:p>
          <a:p>
            <a:pPr marL="0" indent="0">
              <a:buFont typeface="+mj-lt"/>
              <a:buNone/>
            </a:pPr>
            <a:r>
              <a:rPr lang="en-GB" baseline="0" dirty="0" smtClean="0"/>
              <a:t>Scottish Therapeutics Utility (STU) is software which runs searches in GP practices to identify patients with certain criteria e.g patients on &gt;120mg of morphine equivalent/day. General intro to STU. </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14</a:t>
            </a:fld>
            <a:endParaRPr lang="en-GB" dirty="0"/>
          </a:p>
        </p:txBody>
      </p:sp>
    </p:spTree>
    <p:extLst>
      <p:ext uri="{BB962C8B-B14F-4D97-AF65-F5344CB8AC3E}">
        <p14:creationId xmlns:p14="http://schemas.microsoft.com/office/powerpoint/2010/main" val="160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Highlight the availability and functionality</a:t>
            </a:r>
            <a:r>
              <a:rPr lang="en-GB" baseline="0" dirty="0" smtClean="0"/>
              <a:t> of the opioid equivalence calculator and the taper guide ( not posted yet at 9</a:t>
            </a:r>
            <a:r>
              <a:rPr lang="en-GB" baseline="30000" dirty="0" smtClean="0"/>
              <a:t>th</a:t>
            </a:r>
            <a:r>
              <a:rPr lang="en-GB" baseline="0" dirty="0" smtClean="0"/>
              <a:t> May 2018- need to check). Variety of resources available on the website, Boards should customise this slide with what they wish to highlight. </a:t>
            </a:r>
          </a:p>
          <a:p>
            <a:endParaRPr lang="en-GB" baseline="0" dirty="0" smtClean="0"/>
          </a:p>
          <a:p>
            <a:r>
              <a:rPr lang="en-GB" baseline="0" dirty="0" smtClean="0"/>
              <a:t>http://www.paindata.org./calculator.php?morphineoral=&amp;codeineo=240&amp;dhco=&amp;oxycodoneo=&amp;tramadolo=&amp;hydromorphoneo=&amp;tapentadolo=&amp;methadoneo=&amp;fentanylsc=&amp;diamorphsc=&amp;alfentanilsc=&amp;hydromorphonesc=&amp;oxycodonesc=&amp;morphineiv=&amp;fentanyliv=&amp;fentanylpatch=&amp;buprenorphinepatch=&amp;morphineepid=&amp;morphinespinal=&amp;dothis=convert</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15</a:t>
            </a:fld>
            <a:endParaRPr lang="en-GB" dirty="0"/>
          </a:p>
        </p:txBody>
      </p:sp>
    </p:spTree>
    <p:extLst>
      <p:ext uri="{BB962C8B-B14F-4D97-AF65-F5344CB8AC3E}">
        <p14:creationId xmlns:p14="http://schemas.microsoft.com/office/powerpoint/2010/main" val="73691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Variation- difficult to specify</a:t>
            </a:r>
            <a:r>
              <a:rPr lang="en-GB" baseline="0" dirty="0" smtClean="0"/>
              <a:t> what good looks like and its to do with appropriateness of prescribing.....</a:t>
            </a:r>
          </a:p>
          <a:p>
            <a:endParaRPr lang="en-GB" baseline="0" dirty="0" smtClean="0"/>
          </a:p>
          <a:p>
            <a:r>
              <a:rPr lang="en-GB" baseline="0" dirty="0" smtClean="0"/>
              <a:t>Generally for analgesics  we are aiming to reduce.......</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16</a:t>
            </a:fld>
            <a:endParaRPr lang="en-GB" dirty="0"/>
          </a:p>
        </p:txBody>
      </p:sp>
    </p:spTree>
    <p:extLst>
      <p:ext uri="{BB962C8B-B14F-4D97-AF65-F5344CB8AC3E}">
        <p14:creationId xmlns:p14="http://schemas.microsoft.com/office/powerpoint/2010/main" val="152906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Boards</a:t>
            </a:r>
            <a:r>
              <a:rPr lang="en-GB" baseline="0" dirty="0" smtClean="0"/>
              <a:t> should review the strategy and copy in any board, </a:t>
            </a:r>
            <a:r>
              <a:rPr lang="en-GB" baseline="0" dirty="0" err="1" smtClean="0"/>
              <a:t>hscp</a:t>
            </a:r>
            <a:r>
              <a:rPr lang="en-GB" baseline="0" dirty="0" smtClean="0"/>
              <a:t> or cluster level data they wish to discuss. The chart above and text below is an example. </a:t>
            </a:r>
            <a:endParaRPr lang="en-GB" dirty="0" smtClean="0"/>
          </a:p>
          <a:p>
            <a:endParaRPr lang="en-GB" dirty="0" smtClean="0"/>
          </a:p>
          <a:p>
            <a:r>
              <a:rPr lang="en-GB" dirty="0" smtClean="0"/>
              <a:t>There is no evidence from good quality randomised controlled studies to support the use of topical lidocaine to treat neuropathic pain, although some individual studies (low quality) indicate that may be effective for relief of pain.  Lidocaine prescribing should be reviewed regularly to ensure efficacy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17</a:t>
            </a:fld>
            <a:endParaRPr lang="en-GB" dirty="0"/>
          </a:p>
        </p:txBody>
      </p:sp>
    </p:spTree>
    <p:extLst>
      <p:ext uri="{BB962C8B-B14F-4D97-AF65-F5344CB8AC3E}">
        <p14:creationId xmlns:p14="http://schemas.microsoft.com/office/powerpoint/2010/main" val="422757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GB" dirty="0" smtClean="0"/>
              <a:t>These</a:t>
            </a:r>
            <a:r>
              <a:rPr lang="en-GB" baseline="0" dirty="0" smtClean="0"/>
              <a:t> gaps are for Boards to select charts from the strategy and discussion points looking at local priorities</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18</a:t>
            </a:fld>
            <a:endParaRPr lang="en-GB" dirty="0"/>
          </a:p>
        </p:txBody>
      </p:sp>
    </p:spTree>
    <p:extLst>
      <p:ext uri="{BB962C8B-B14F-4D97-AF65-F5344CB8AC3E}">
        <p14:creationId xmlns:p14="http://schemas.microsoft.com/office/powerpoint/2010/main" val="310862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gaps are for Boards to select charts from the strategy and discussion points looking at local priorities</a:t>
            </a:r>
            <a:endParaRPr lang="en-GB" dirty="0" smtClean="0"/>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19</a:t>
            </a:fld>
            <a:endParaRPr lang="en-GB" dirty="0"/>
          </a:p>
        </p:txBody>
      </p:sp>
    </p:spTree>
    <p:extLst>
      <p:ext uri="{BB962C8B-B14F-4D97-AF65-F5344CB8AC3E}">
        <p14:creationId xmlns:p14="http://schemas.microsoft.com/office/powerpoint/2010/main" val="34201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Font typeface="Arial" pitchFamily="34" charset="0"/>
              <a:buNone/>
            </a:pPr>
            <a:r>
              <a:rPr lang="en-GB" sz="1200" kern="1200" dirty="0" smtClean="0">
                <a:solidFill>
                  <a:schemeClr val="tx1"/>
                </a:solidFill>
                <a:latin typeface="+mn-lt"/>
                <a:ea typeface="+mn-ea"/>
                <a:cs typeface="+mn-cs"/>
              </a:rPr>
              <a:t>Set the scene with why they are getting</a:t>
            </a:r>
            <a:r>
              <a:rPr lang="en-GB" sz="1200" kern="1200" baseline="0" dirty="0" smtClean="0">
                <a:solidFill>
                  <a:schemeClr val="tx1"/>
                </a:solidFill>
                <a:latin typeface="+mn-lt"/>
                <a:ea typeface="+mn-ea"/>
                <a:cs typeface="+mn-cs"/>
              </a:rPr>
              <a:t> the presentation</a:t>
            </a:r>
          </a:p>
          <a:p>
            <a:pPr marL="228600" indent="-228600">
              <a:buFont typeface="Arial" pitchFamily="34" charset="0"/>
              <a:buNone/>
            </a:pPr>
            <a:endParaRPr lang="en-GB" sz="1200" kern="1200" baseline="0" dirty="0" smtClean="0">
              <a:solidFill>
                <a:schemeClr val="tx1"/>
              </a:solidFill>
              <a:latin typeface="+mn-lt"/>
              <a:ea typeface="+mn-ea"/>
              <a:cs typeface="+mn-cs"/>
            </a:endParaRPr>
          </a:p>
          <a:p>
            <a:pPr marL="228600" indent="-228600">
              <a:buFont typeface="Arial" pitchFamily="34" charset="0"/>
              <a:buNone/>
            </a:pPr>
            <a:r>
              <a:rPr lang="en-GB" sz="1200" kern="1200" baseline="0" dirty="0" smtClean="0">
                <a:solidFill>
                  <a:schemeClr val="tx1"/>
                </a:solidFill>
                <a:latin typeface="+mn-lt"/>
                <a:ea typeface="+mn-ea"/>
                <a:cs typeface="+mn-cs"/>
              </a:rPr>
              <a:t>The Board is looking to improve the quality of its prescribing and is implementing the Scottish “Quality Prescribing For Chronic Pain- A Guide for Improvement” which was launched in early 2018</a:t>
            </a:r>
          </a:p>
          <a:p>
            <a:pPr marL="228600" indent="-228600">
              <a:buFont typeface="Arial" pitchFamily="34" charset="0"/>
              <a:buNone/>
            </a:pPr>
            <a:endParaRPr lang="en-GB"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The guide has been written by Scottish Government and NHS Scotland to promote quality improvement in the prescribing of analgesic medicines and, equally importantly, to integrate non-pharmaceutical therapeutic approaches to management of chronic pain. The document is aimed at Primary Care clinicians, General Practice Clusters and NHS teams with responsibility for promoting best practice in medicines prescribing.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latin typeface="+mn-lt"/>
                <a:ea typeface="+mn-ea"/>
                <a:cs typeface="+mn-cs"/>
              </a:rPr>
              <a:t>The document has a safe, effective use of medicine focus with key themes being: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Non</a:t>
            </a:r>
            <a:r>
              <a:rPr lang="en-GB" sz="1200" kern="1200" baseline="0" dirty="0" smtClean="0">
                <a:solidFill>
                  <a:schemeClr val="tx1"/>
                </a:solidFill>
                <a:latin typeface="+mn-lt"/>
                <a:ea typeface="+mn-ea"/>
                <a:cs typeface="+mn-cs"/>
              </a:rPr>
              <a:t> pharmaceutical approach</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Holistic approach to care</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Mindful initiation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Fully informed involved patients discussing risk, expectation , trials of cessation to assess for ongoing need</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Review, review, review</a:t>
            </a:r>
            <a:endParaRPr lang="en-GB" sz="1200" kern="1200" dirty="0" smtClean="0">
              <a:solidFill>
                <a:schemeClr val="tx1"/>
              </a:solidFill>
              <a:latin typeface="+mn-lt"/>
              <a:ea typeface="+mn-ea"/>
              <a:cs typeface="+mn-cs"/>
            </a:endParaRPr>
          </a:p>
          <a:p>
            <a:pPr marL="228600" indent="-228600">
              <a:buFont typeface="Arial" pitchFamily="34" charset="0"/>
              <a:buNone/>
            </a:pPr>
            <a:endParaRPr lang="en-GB" sz="1200" kern="1200" baseline="0" dirty="0" smtClean="0">
              <a:solidFill>
                <a:schemeClr val="tx1"/>
              </a:solidFill>
              <a:latin typeface="+mn-lt"/>
              <a:ea typeface="+mn-ea"/>
              <a:cs typeface="+mn-cs"/>
            </a:endParaRPr>
          </a:p>
          <a:p>
            <a:pPr marL="228600" indent="-228600">
              <a:buFont typeface="Arial" pitchFamily="34" charset="0"/>
              <a:buNone/>
            </a:pPr>
            <a:r>
              <a:rPr lang="en-GB" dirty="0" smtClean="0"/>
              <a:t>Part of a set of 3 quality</a:t>
            </a:r>
            <a:r>
              <a:rPr lang="en-GB" baseline="0" dirty="0" smtClean="0"/>
              <a:t> prescribing guides-</a:t>
            </a:r>
            <a:r>
              <a:rPr lang="en-GB" dirty="0" smtClean="0"/>
              <a:t> , respiratory, diabetes- which</a:t>
            </a:r>
            <a:r>
              <a:rPr lang="en-GB" baseline="0" dirty="0" smtClean="0"/>
              <a:t> are a refresh and pain which is new. All are underpinned by the Polypharmacy strategy </a:t>
            </a:r>
          </a:p>
          <a:p>
            <a:pPr marL="228600" indent="-228600">
              <a:buFont typeface="Arial" pitchFamily="34" charset="0"/>
              <a:buNone/>
            </a:pPr>
            <a:r>
              <a:rPr lang="en-GB" dirty="0" smtClean="0"/>
              <a:t>The</a:t>
            </a:r>
            <a:r>
              <a:rPr lang="en-GB" baseline="0" dirty="0" smtClean="0"/>
              <a:t> guide was produced by a multidisciplinary team including third sector from all across Scotland</a:t>
            </a:r>
            <a:endParaRPr lang="en-GB" sz="1200" kern="1200" baseline="0" dirty="0" smtClean="0">
              <a:solidFill>
                <a:schemeClr val="tx1"/>
              </a:solidFill>
              <a:latin typeface="+mn-lt"/>
              <a:ea typeface="+mn-ea"/>
              <a:cs typeface="+mn-cs"/>
            </a:endParaRPr>
          </a:p>
          <a:p>
            <a:pPr marL="228600" indent="-228600">
              <a:buFont typeface="Arial" pitchFamily="34" charset="0"/>
              <a:buNone/>
            </a:pP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68AD2E-4565-410B-88E8-940481D91CBB}" type="slidenum">
              <a:rPr lang="en-GB" smtClean="0"/>
              <a:pPr/>
              <a:t>2</a:t>
            </a:fld>
            <a:endParaRPr lang="en-GB" dirty="0"/>
          </a:p>
        </p:txBody>
      </p:sp>
    </p:spTree>
    <p:extLst>
      <p:ext uri="{BB962C8B-B14F-4D97-AF65-F5344CB8AC3E}">
        <p14:creationId xmlns:p14="http://schemas.microsoft.com/office/powerpoint/2010/main" val="327947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gaps are for Boards to select charts from the strategy and discussion points looking at local priorities</a:t>
            </a:r>
            <a:endParaRPr lang="en-GB" dirty="0" smtClean="0"/>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20</a:t>
            </a:fld>
            <a:endParaRPr lang="en-GB" dirty="0"/>
          </a:p>
        </p:txBody>
      </p:sp>
    </p:spTree>
    <p:extLst>
      <p:ext uri="{BB962C8B-B14F-4D97-AF65-F5344CB8AC3E}">
        <p14:creationId xmlns:p14="http://schemas.microsoft.com/office/powerpoint/2010/main" val="264650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should be a discussion of the key</a:t>
            </a:r>
            <a:r>
              <a:rPr lang="en-GB" baseline="0" dirty="0" smtClean="0"/>
              <a:t> points from the strategy FOR THIS BOARD and/or cluster/practice etc</a:t>
            </a:r>
            <a:endParaRPr lang="en-GB" dirty="0" smtClean="0"/>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21</a:t>
            </a:fld>
            <a:endParaRPr lang="en-GB" dirty="0"/>
          </a:p>
        </p:txBody>
      </p:sp>
    </p:spTree>
    <p:extLst>
      <p:ext uri="{BB962C8B-B14F-4D97-AF65-F5344CB8AC3E}">
        <p14:creationId xmlns:p14="http://schemas.microsoft.com/office/powerpoint/2010/main" val="211473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 the take home messages</a:t>
            </a:r>
            <a:r>
              <a:rPr lang="en-GB" baseline="0" dirty="0" smtClean="0"/>
              <a:t> and actions for this audience</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22</a:t>
            </a:fld>
            <a:endParaRPr lang="en-GB" dirty="0"/>
          </a:p>
        </p:txBody>
      </p:sp>
    </p:spTree>
    <p:extLst>
      <p:ext uri="{BB962C8B-B14F-4D97-AF65-F5344CB8AC3E}">
        <p14:creationId xmlns:p14="http://schemas.microsoft.com/office/powerpoint/2010/main" val="143039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Explain the chart – the bigger the box , the higher the spend</a:t>
            </a:r>
          </a:p>
          <a:p>
            <a:pPr marL="228600" indent="-228600">
              <a:buFont typeface="+mj-lt"/>
              <a:buAutoNum type="arabicPeriod"/>
            </a:pPr>
            <a:r>
              <a:rPr lang="en-GB" dirty="0" smtClean="0"/>
              <a:t>Primary care medicine</a:t>
            </a:r>
            <a:r>
              <a:rPr lang="en-GB" baseline="0" dirty="0" smtClean="0"/>
              <a:t> spend is currently just over £1bn – so this is a significant part of our care spend</a:t>
            </a:r>
          </a:p>
          <a:p>
            <a:pPr marL="228600" indent="-228600">
              <a:buFont typeface="+mj-lt"/>
              <a:buAutoNum type="arabicPeriod"/>
            </a:pPr>
            <a:endParaRPr lang="en-GB" baseline="0" dirty="0" smtClean="0"/>
          </a:p>
          <a:p>
            <a:pPr marL="228600" indent="-228600">
              <a:buFont typeface="+mj-lt"/>
              <a:buAutoNum type="arabicPeriod"/>
            </a:pPr>
            <a:r>
              <a:rPr lang="en-GB" baseline="0" dirty="0" smtClean="0"/>
              <a:t>Presenters could ask their group how much they think is spent on pain medication in Scotland, to generate discussion</a:t>
            </a:r>
            <a:endParaRPr lang="en-GB" dirty="0" smtClean="0"/>
          </a:p>
          <a:p>
            <a:pPr marL="228600" indent="-228600">
              <a:buFont typeface="+mj-lt"/>
              <a:buNone/>
            </a:pPr>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1068AD2E-4565-410B-88E8-940481D91CBB}" type="slidenum">
              <a:rPr lang="en-GB" smtClean="0"/>
              <a:pPr/>
              <a:t>3</a:t>
            </a:fld>
            <a:endParaRPr lang="en-GB" dirty="0"/>
          </a:p>
        </p:txBody>
      </p:sp>
    </p:spTree>
    <p:extLst>
      <p:ext uri="{BB962C8B-B14F-4D97-AF65-F5344CB8AC3E}">
        <p14:creationId xmlns:p14="http://schemas.microsoft.com/office/powerpoint/2010/main" val="88948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Explain that this graph shows the difference in </a:t>
            </a:r>
            <a:r>
              <a:rPr lang="en-GB" baseline="0" dirty="0" smtClean="0"/>
              <a:t>cost per treated patient for 2012 versus 2016</a:t>
            </a:r>
          </a:p>
          <a:p>
            <a:pPr marL="228600" indent="-228600">
              <a:buFont typeface="+mj-lt"/>
              <a:buAutoNum type="arabicPeriod"/>
            </a:pPr>
            <a:r>
              <a:rPr lang="en-GB" baseline="0" dirty="0" smtClean="0"/>
              <a:t>Note the hotter the colour the higher the spend</a:t>
            </a:r>
          </a:p>
          <a:p>
            <a:pPr marL="228600" indent="-228600">
              <a:buFont typeface="+mj-lt"/>
              <a:buAutoNum type="arabicPeriod"/>
            </a:pPr>
            <a:r>
              <a:rPr lang="en-GB" baseline="0" dirty="0" smtClean="0"/>
              <a:t>Explain what cost per treated patient is – cost of analgesic medicines prescribed per patient treated with analgesics</a:t>
            </a:r>
          </a:p>
          <a:p>
            <a:pPr marL="0" indent="0">
              <a:buFont typeface="+mj-lt"/>
              <a:buNone/>
            </a:pPr>
            <a:endParaRPr lang="en-GB" baseline="0" dirty="0" smtClean="0"/>
          </a:p>
          <a:p>
            <a:pPr marL="228600" indent="-228600">
              <a:buFont typeface="+mj-lt"/>
              <a:buNone/>
            </a:pPr>
            <a:r>
              <a:rPr lang="en-GB" baseline="0" dirty="0" smtClean="0"/>
              <a:t>Can’t say why that is - We can’t say that its bad prescribing, just that its the highest spend. </a:t>
            </a: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4</a:t>
            </a:fld>
            <a:endParaRPr lang="en-GB" dirty="0"/>
          </a:p>
        </p:txBody>
      </p:sp>
    </p:spTree>
    <p:extLst>
      <p:ext uri="{BB962C8B-B14F-4D97-AF65-F5344CB8AC3E}">
        <p14:creationId xmlns:p14="http://schemas.microsoft.com/office/powerpoint/2010/main" val="276657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marL="228600" indent="-228600">
              <a:buFont typeface="+mj-lt"/>
              <a:buAutoNum type="arabicPeriod"/>
            </a:pPr>
            <a:r>
              <a:rPr lang="en-GB" dirty="0" smtClean="0">
                <a:latin typeface="Arial" pitchFamily="34" charset="0"/>
                <a:cs typeface="Arial" pitchFamily="34" charset="0"/>
              </a:rPr>
              <a:t>Note the alignment between</a:t>
            </a:r>
            <a:r>
              <a:rPr lang="en-GB" baseline="0" dirty="0" smtClean="0">
                <a:latin typeface="Arial" pitchFamily="34" charset="0"/>
                <a:cs typeface="Arial" pitchFamily="34" charset="0"/>
              </a:rPr>
              <a:t> this document and the goals of realistic medicine. </a:t>
            </a:r>
          </a:p>
          <a:p>
            <a:pPr marL="228600" indent="-228600">
              <a:buFont typeface="+mj-lt"/>
              <a:buAutoNum type="arabicPeriod"/>
            </a:pPr>
            <a:endParaRPr lang="en-GB" baseline="0" dirty="0" smtClean="0">
              <a:latin typeface="Arial" pitchFamily="34" charset="0"/>
              <a:cs typeface="Arial" pitchFamily="34" charset="0"/>
            </a:endParaRPr>
          </a:p>
          <a:p>
            <a:pPr marL="228600" indent="-228600">
              <a:buFont typeface="+mj-lt"/>
              <a:buAutoNum type="arabicPeriod"/>
            </a:pPr>
            <a:r>
              <a:rPr lang="en-GB" baseline="0" dirty="0" smtClean="0">
                <a:latin typeface="Arial" pitchFamily="34" charset="0"/>
                <a:cs typeface="Arial" pitchFamily="34" charset="0"/>
              </a:rPr>
              <a:t>Also note the levels – Pain Prescribing – Polypharmacy – Realistic Medicine. Importance of all working together, we think this delivers that</a:t>
            </a:r>
          </a:p>
          <a:p>
            <a:pPr marL="228600" indent="-228600">
              <a:buFont typeface="+mj-lt"/>
              <a:buAutoNum type="arabicPeriod"/>
            </a:pPr>
            <a:endParaRPr lang="en-GB" dirty="0" smtClean="0">
              <a:latin typeface="Arial" pitchFamily="34" charset="0"/>
              <a:cs typeface="Arial" pitchFamily="34" charset="0"/>
            </a:endParaRPr>
          </a:p>
        </p:txBody>
      </p:sp>
      <p:sp>
        <p:nvSpPr>
          <p:cNvPr id="94212" name="Slide Number Placeholder 3"/>
          <p:cNvSpPr>
            <a:spLocks noGrp="1"/>
          </p:cNvSpPr>
          <p:nvPr>
            <p:ph type="sldNum" sz="quarter" idx="5"/>
          </p:nvPr>
        </p:nvSpPr>
        <p:spPr>
          <a:noFill/>
        </p:spPr>
        <p:txBody>
          <a:bodyPr/>
          <a:lstStyle/>
          <a:p>
            <a:fld id="{71C6E348-462C-461A-8913-7CC3E5C620D6}" type="slidenum">
              <a:rPr lang="en-GB" smtClean="0">
                <a:latin typeface="Arial" pitchFamily="34" charset="0"/>
                <a:cs typeface="Arial" pitchFamily="34" charset="0"/>
              </a:rPr>
              <a:pPr/>
              <a:t>5</a:t>
            </a:fld>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70671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Provide a framework to </a:t>
            </a:r>
            <a:r>
              <a:rPr lang="en-GB" b="1" dirty="0" smtClean="0"/>
              <a:t>promote quality improvement </a:t>
            </a:r>
            <a:r>
              <a:rPr lang="en-GB" dirty="0" smtClean="0"/>
              <a:t>in prescribing for adults with chronic pain across primary care in Scotland, particularly focussing on delivery of </a:t>
            </a:r>
            <a:r>
              <a:rPr lang="en-GB" b="1" dirty="0" smtClean="0"/>
              <a:t>safe, person-centred </a:t>
            </a:r>
            <a:r>
              <a:rPr lang="en-GB" dirty="0" smtClean="0"/>
              <a:t>care.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In addition, it </a:t>
            </a:r>
            <a:r>
              <a:rPr lang="en-GB" b="1" dirty="0" smtClean="0"/>
              <a:t>promotes self-management</a:t>
            </a:r>
            <a:r>
              <a:rPr lang="en-GB" dirty="0" smtClean="0"/>
              <a:t> and </a:t>
            </a:r>
            <a:r>
              <a:rPr lang="en-GB" b="1" dirty="0" smtClean="0"/>
              <a:t>non-pharmaceutical </a:t>
            </a:r>
            <a:r>
              <a:rPr lang="en-GB" dirty="0" smtClean="0"/>
              <a:t>management of chronic pain and disseminates prescribing quality indicators that can be used to monitor and review analgesic prescribing and variation in practice across Scotland.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p>
          <a:p>
            <a:pPr marL="228600" indent="-228600">
              <a:buFont typeface="+mj-lt"/>
              <a:buAutoNum type="arabicPeriod"/>
            </a:pPr>
            <a:r>
              <a:rPr lang="en-GB" dirty="0" smtClean="0"/>
              <a:t>Provides a toolkit and framework for GPs</a:t>
            </a:r>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6</a:t>
            </a:fld>
            <a:endParaRPr lang="en-GB" dirty="0"/>
          </a:p>
        </p:txBody>
      </p:sp>
    </p:spTree>
    <p:extLst>
      <p:ext uri="{BB962C8B-B14F-4D97-AF65-F5344CB8AC3E}">
        <p14:creationId xmlns:p14="http://schemas.microsoft.com/office/powerpoint/2010/main" val="43843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normAutofit fontScale="92500" lnSpcReduction="20000"/>
          </a:bodyPr>
          <a:lstStyle/>
          <a:p>
            <a:pPr eaLnBrk="1" fontAlgn="auto" hangingPunct="1">
              <a:spcAft>
                <a:spcPts val="0"/>
              </a:spcAft>
              <a:defRPr/>
            </a:pPr>
            <a:r>
              <a:rPr lang="en-GB" sz="1200" b="1" dirty="0" smtClean="0"/>
              <a:t>Pursue non-pharmaceutical approaches</a:t>
            </a:r>
            <a:r>
              <a:rPr lang="en-GB" sz="1200" dirty="0" smtClean="0"/>
              <a:t> wherever possible, either alone or in conjunction with medicines</a:t>
            </a:r>
            <a:r>
              <a:rPr lang="en-GB" sz="1200" dirty="0" smtClean="0">
                <a:solidFill>
                  <a:srgbClr val="FFFF00"/>
                </a:solidFill>
              </a:rPr>
              <a:t>. Self-management </a:t>
            </a:r>
            <a:r>
              <a:rPr lang="en-GB" sz="1200" dirty="0" smtClean="0"/>
              <a:t>should be actively encouraged and supported.</a:t>
            </a:r>
          </a:p>
          <a:p>
            <a:pPr eaLnBrk="1" fontAlgn="auto" hangingPunct="1">
              <a:spcAft>
                <a:spcPts val="0"/>
              </a:spcAf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Follow a clinically appropriate approach to initiation of medication</a:t>
            </a:r>
            <a:r>
              <a:rPr lang="en-GB" sz="1200" dirty="0" smtClean="0"/>
              <a:t>, discussing </a:t>
            </a:r>
            <a:r>
              <a:rPr lang="en-GB" sz="1200" dirty="0" smtClean="0">
                <a:solidFill>
                  <a:srgbClr val="FFFF00"/>
                </a:solidFill>
              </a:rPr>
              <a:t>risks and benefits </a:t>
            </a:r>
            <a:r>
              <a:rPr lang="en-GB" sz="1200" dirty="0" smtClean="0"/>
              <a:t>and incorporating agreed criteria for stopping/continuing medication. Initiation should be on a short term trial basis at first, to assess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Develop a clear management plan</a:t>
            </a:r>
            <a:r>
              <a:rPr lang="en-GB" sz="1200" dirty="0" smtClean="0"/>
              <a:t> collaboratively with patients, This will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Including regular review dates.</a:t>
            </a:r>
            <a:r>
              <a:rPr lang="en-GB" sz="1200" baseline="0" dirty="0" smtClean="0"/>
              <a:t> Patients should have early and frequent review dates, particularly those prescribed opioids or gabapentinoids. A trial of cessation should be included in the plan, to assess for ongoing need regardless of efficacy</a:t>
            </a:r>
            <a:endParaRPr lang="en-GB" sz="120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t>Expectations should be addressed and clarified.</a:t>
            </a:r>
            <a:r>
              <a:rPr lang="en-GB" sz="1200" kern="1200" dirty="0" smtClean="0">
                <a:solidFill>
                  <a:schemeClr val="tx1"/>
                </a:solidFill>
                <a:latin typeface="+mn-lt"/>
                <a:ea typeface="+mn-ea"/>
                <a:cs typeface="+mn-cs"/>
              </a:rPr>
              <a:t> Prescribers should work with patients to develop their understanding of chronic pain, how it differs from acute pain and the impact this may have on goals of therapy. Difficult and honest conversations may be required to establish an understanding with the patient that it is highly unlikely that the therapeutic management plan will result in full resolution of their pain symptoms (&gt;30%), but it may assist them with coping.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The patient should be advised of the risks associated with their</a:t>
            </a:r>
            <a:r>
              <a:rPr lang="en-GB" sz="1200" kern="1200" baseline="0" dirty="0" smtClean="0">
                <a:solidFill>
                  <a:schemeClr val="tx1"/>
                </a:solidFill>
                <a:latin typeface="+mn-lt"/>
                <a:ea typeface="+mn-ea"/>
                <a:cs typeface="+mn-cs"/>
              </a:rPr>
              <a:t> medicine, such as side effects.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Prescribers and patients should be aware of the lack of evidence for long term use of analgesics</a:t>
            </a:r>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eaLnBrk="1" fontAlgn="auto" hangingPunct="1">
              <a:spcAft>
                <a:spcPts val="0"/>
              </a:spcAft>
              <a:defRPr/>
            </a:pPr>
            <a:r>
              <a:rPr lang="en-GB" sz="1200" dirty="0" smtClean="0"/>
              <a:t>The plan should focus </a:t>
            </a:r>
            <a:r>
              <a:rPr lang="en-GB" sz="1200" dirty="0" smtClean="0">
                <a:solidFill>
                  <a:srgbClr val="FFFF00"/>
                </a:solidFill>
              </a:rPr>
              <a:t>on </a:t>
            </a:r>
            <a:r>
              <a:rPr lang="en-GB" sz="1200" i="1" dirty="0" smtClean="0">
                <a:solidFill>
                  <a:srgbClr val="FFFF00"/>
                </a:solidFill>
              </a:rPr>
              <a:t>what matters to the patient. </a:t>
            </a:r>
          </a:p>
          <a:p>
            <a:pPr eaLnBrk="1" fontAlgn="auto" hangingPunct="1">
              <a:spcAft>
                <a:spcPts val="0"/>
              </a:spcAft>
              <a:defRPr/>
            </a:pPr>
            <a:endParaRPr lang="en-GB" sz="1200" dirty="0" smtClean="0"/>
          </a:p>
          <a:p>
            <a:pPr eaLnBrk="1" fontAlgn="auto" hangingPunct="1">
              <a:spcAft>
                <a:spcPts val="0"/>
              </a:spcAft>
              <a:defRPr/>
            </a:pPr>
            <a:r>
              <a:rPr lang="en-GB" sz="1200" b="1" dirty="0" smtClean="0"/>
              <a:t>Review effectiveness, tolerability and compliance</a:t>
            </a:r>
            <a:r>
              <a:rPr lang="en-GB" sz="1200" dirty="0" smtClean="0"/>
              <a:t> on a regular basis. </a:t>
            </a:r>
            <a:r>
              <a:rPr lang="en-GB" sz="1200" dirty="0" smtClean="0">
                <a:solidFill>
                  <a:srgbClr val="FFFF00"/>
                </a:solidFill>
              </a:rPr>
              <a:t>Medicine burden </a:t>
            </a:r>
            <a:r>
              <a:rPr lang="en-GB" sz="1200" dirty="0" smtClean="0"/>
              <a:t>should be reduced where possible, in line with Polypharmacy guidance. 	</a:t>
            </a:r>
          </a:p>
          <a:p>
            <a:endParaRPr lang="en-GB" dirty="0" smtClean="0">
              <a:latin typeface="Arial" pitchFamily="34" charset="0"/>
              <a:cs typeface="Arial" pitchFamily="34" charset="0"/>
            </a:endParaRPr>
          </a:p>
        </p:txBody>
      </p:sp>
      <p:sp>
        <p:nvSpPr>
          <p:cNvPr id="95236" name="Slide Number Placeholder 3"/>
          <p:cNvSpPr>
            <a:spLocks noGrp="1"/>
          </p:cNvSpPr>
          <p:nvPr>
            <p:ph type="sldNum" sz="quarter" idx="5"/>
          </p:nvPr>
        </p:nvSpPr>
        <p:spPr>
          <a:noFill/>
        </p:spPr>
        <p:txBody>
          <a:bodyPr/>
          <a:lstStyle/>
          <a:p>
            <a:fld id="{34FA94D8-022B-4DFE-B87D-A4617249063B}" type="slidenum">
              <a:rPr lang="en-GB" smtClean="0">
                <a:latin typeface="Arial" pitchFamily="34" charset="0"/>
                <a:cs typeface="Arial" pitchFamily="34" charset="0"/>
              </a:rPr>
              <a:pPr/>
              <a:t>7</a:t>
            </a:fld>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36109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Pause and get the audience to think</a:t>
            </a:r>
            <a:r>
              <a:rPr lang="en-GB" baseline="0" dirty="0" smtClean="0"/>
              <a:t> about this and answer</a:t>
            </a:r>
          </a:p>
          <a:p>
            <a:endParaRPr lang="en-GB" baseline="0" dirty="0" smtClean="0"/>
          </a:p>
          <a:p>
            <a:r>
              <a:rPr lang="en-GB" baseline="0" dirty="0" smtClean="0"/>
              <a:t>A 30% reduction in pain and an improvement in function would be a good outcome</a:t>
            </a:r>
          </a:p>
          <a:p>
            <a:r>
              <a:rPr lang="en-GB" baseline="0" dirty="0" smtClean="0"/>
              <a:t>Analgesic studies historically have not been well conducted.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recent meta-analysis of the pharmacotherapy for neuropathic pain in adults showed that outcomes were relatively modest. Trials were included with treatments lasting longer than 3 weeks’ duration and achieved 50% pain relief with the following Numbers Needed to Treat (NNT) and Numbers Needed to Harm (NNH). Finnerup NB et al 2015. Pharmacotherapy for neuropathic pain in adults</a:t>
            </a: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systematic review and meta-analysis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8</a:t>
            </a:fld>
            <a:endParaRPr lang="en-GB" dirty="0"/>
          </a:p>
        </p:txBody>
      </p:sp>
    </p:spTree>
    <p:extLst>
      <p:ext uri="{BB962C8B-B14F-4D97-AF65-F5344CB8AC3E}">
        <p14:creationId xmlns:p14="http://schemas.microsoft.com/office/powerpoint/2010/main" val="339656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Pause and get the audience to think</a:t>
            </a:r>
            <a:r>
              <a:rPr lang="en-GB" baseline="0" dirty="0" smtClean="0"/>
              <a:t> about this and answer</a:t>
            </a:r>
          </a:p>
          <a:p>
            <a:r>
              <a:rPr lang="en-GB" sz="1200" kern="1200" dirty="0" smtClean="0">
                <a:solidFill>
                  <a:schemeClr val="tx1"/>
                </a:solidFill>
                <a:latin typeface="+mn-lt"/>
                <a:ea typeface="+mn-ea"/>
                <a:cs typeface="+mn-cs"/>
              </a:rPr>
              <a:t>There is increasing evidence that many analgesics, including opioids, gabapentin and pregabalin, have the potential for harm and abuse.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Cases of dependency have been described and there are reports of an increasing street value and risk of drug misuse.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Evidence also highlights that over recent years there has been a significant increase in the number of drug related deaths where both gabapentin and pregabalin have been involved,</a:t>
            </a:r>
            <a:r>
              <a:rPr lang="en-GB" sz="1200" kern="1200" baseline="0" dirty="0" smtClean="0">
                <a:solidFill>
                  <a:schemeClr val="tx1"/>
                </a:solidFill>
                <a:latin typeface="+mn-lt"/>
                <a:ea typeface="+mn-ea"/>
                <a:cs typeface="+mn-cs"/>
              </a:rPr>
              <a:t> although patients have normally been on other drugs and pregabalin/gabapentin are not necessarily the cause.</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Public Health England.  Advice for prescribers on the risk of the misuse of pregabalin and gabapentin </a:t>
            </a:r>
          </a:p>
          <a:p>
            <a:r>
              <a:rPr lang="en-GB" sz="1200" kern="1200" dirty="0" smtClean="0">
                <a:solidFill>
                  <a:schemeClr val="tx1"/>
                </a:solidFill>
                <a:latin typeface="+mn-lt"/>
                <a:ea typeface="+mn-ea"/>
                <a:cs typeface="+mn-cs"/>
              </a:rPr>
              <a:t>Willis S. Drugs of Abuse. 2</a:t>
            </a:r>
            <a:r>
              <a:rPr lang="en-GB" sz="1200" kern="1200" baseline="30000" dirty="0" smtClean="0">
                <a:solidFill>
                  <a:schemeClr val="tx1"/>
                </a:solidFill>
                <a:latin typeface="+mn-lt"/>
                <a:ea typeface="+mn-ea"/>
                <a:cs typeface="+mn-cs"/>
              </a:rPr>
              <a:t>nd</a:t>
            </a:r>
            <a:r>
              <a:rPr lang="en-GB" sz="1200" kern="1200" dirty="0" smtClean="0">
                <a:solidFill>
                  <a:schemeClr val="tx1"/>
                </a:solidFill>
                <a:latin typeface="+mn-lt"/>
                <a:ea typeface="+mn-ea"/>
                <a:cs typeface="+mn-cs"/>
              </a:rPr>
              <a:t> ed.  London: Pharmaceutical Press; 2005</a:t>
            </a:r>
          </a:p>
          <a:p>
            <a:r>
              <a:rPr lang="en-GB" sz="1200" kern="1200" dirty="0" smtClean="0">
                <a:solidFill>
                  <a:schemeClr val="tx1"/>
                </a:solidFill>
                <a:latin typeface="+mn-lt"/>
                <a:ea typeface="+mn-ea"/>
                <a:cs typeface="+mn-cs"/>
              </a:rPr>
              <a:t>www.rcoa.ac.uk/faculty-of-pain-medicine/opioids-aware/clinical-use-of-opioids/crime-survey-findings</a:t>
            </a:r>
          </a:p>
          <a:p>
            <a:r>
              <a:rPr lang="en-GB" sz="1200" u="sng" kern="1200" dirty="0" smtClean="0">
                <a:solidFill>
                  <a:schemeClr val="tx1"/>
                </a:solidFill>
                <a:latin typeface="+mn-lt"/>
                <a:ea typeface="+mn-ea"/>
                <a:cs typeface="+mn-cs"/>
                <a:hlinkClick r:id="rId3"/>
              </a:rPr>
              <a:t>https://www.nrscotland.gov.uk/files//statistics/drug-related-deaths/drd2016/16-drug-rel-deaths.pdf</a:t>
            </a:r>
            <a:r>
              <a:rPr lang="en-GB" sz="1200" kern="1200" dirty="0" smtClean="0">
                <a:solidFill>
                  <a:schemeClr val="tx1"/>
                </a:solidFill>
                <a:latin typeface="+mn-lt"/>
                <a:ea typeface="+mn-ea"/>
                <a:cs typeface="+mn-cs"/>
              </a:rPr>
              <a:t> - Table Y, Page 71</a:t>
            </a:r>
          </a:p>
          <a:p>
            <a:endParaRPr lang="en-GB" dirty="0"/>
          </a:p>
        </p:txBody>
      </p:sp>
      <p:sp>
        <p:nvSpPr>
          <p:cNvPr id="4" name="Slide Number Placeholder 3"/>
          <p:cNvSpPr>
            <a:spLocks noGrp="1"/>
          </p:cNvSpPr>
          <p:nvPr>
            <p:ph type="sldNum" sz="quarter" idx="10"/>
          </p:nvPr>
        </p:nvSpPr>
        <p:spPr/>
        <p:txBody>
          <a:bodyPr/>
          <a:lstStyle/>
          <a:p>
            <a:fld id="{1068AD2E-4565-410B-88E8-940481D91CBB}" type="slidenum">
              <a:rPr lang="en-GB" smtClean="0"/>
              <a:pPr/>
              <a:t>9</a:t>
            </a:fld>
            <a:endParaRPr lang="en-GB" dirty="0"/>
          </a:p>
        </p:txBody>
      </p:sp>
    </p:spTree>
    <p:extLst>
      <p:ext uri="{BB962C8B-B14F-4D97-AF65-F5344CB8AC3E}">
        <p14:creationId xmlns:p14="http://schemas.microsoft.com/office/powerpoint/2010/main" val="111017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82388-2A27-4BE2-AE79-6185DD069E33}" type="datetimeFigureOut">
              <a:rPr lang="en-GB" smtClean="0"/>
              <a:pPr/>
              <a:t>19/07/2018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C63488-377C-400E-BF79-763E7F60CE5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82388-2A27-4BE2-AE79-6185DD069E33}" type="datetimeFigureOut">
              <a:rPr lang="en-GB" smtClean="0"/>
              <a:pPr/>
              <a:t>19/07/2018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3488-377C-400E-BF79-763E7F60CE50}"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Quality Prescribing for Chronic Pain – An Introduction</a:t>
            </a:r>
            <a:endParaRPr lang="en-GB" dirty="0"/>
          </a:p>
        </p:txBody>
      </p:sp>
      <p:sp>
        <p:nvSpPr>
          <p:cNvPr id="3" name="Subtitle 2"/>
          <p:cNvSpPr>
            <a:spLocks noGrp="1"/>
          </p:cNvSpPr>
          <p:nvPr>
            <p:ph type="subTitle" idx="1"/>
          </p:nvPr>
        </p:nvSpPr>
        <p:spPr/>
        <p:txBody>
          <a:bodyPr/>
          <a:lstStyle/>
          <a:p>
            <a:r>
              <a:rPr lang="en-GB" i="1" dirty="0" smtClean="0"/>
              <a:t>Delivered by / Contact Details</a:t>
            </a:r>
          </a:p>
          <a:p>
            <a:r>
              <a:rPr lang="en-GB" i="1" dirty="0" smtClean="0"/>
              <a:t>Date</a:t>
            </a:r>
            <a:endParaRPr lang="en-GB"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700" dirty="0" smtClean="0"/>
              <a:t>What is the evidence for long term opioid effectiveness and what dose is safe?</a:t>
            </a:r>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700" dirty="0" smtClean="0"/>
              <a:t>What is the evidence for effectiveness of lidocaine patches?</a:t>
            </a:r>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800" dirty="0" smtClean="0"/>
              <a:t>What local guidelines are available  for chronic pain?</a:t>
            </a:r>
          </a:p>
          <a:p>
            <a:endParaRPr lang="en-GB" sz="2700" dirty="0" smtClean="0"/>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Local prescribing guideline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Board section</a:t>
            </a:r>
            <a:endParaRPr lang="en-GB" dirty="0"/>
          </a:p>
        </p:txBody>
      </p:sp>
      <p:pic>
        <p:nvPicPr>
          <p:cNvPr id="9" name="Picture 2" descr="H:\Jason\Branch Governance\Branding\Branch Pill and Caps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16" y="306164"/>
            <a:ext cx="923925" cy="890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161" t="11830" r="4648" b="5056"/>
          <a:stretch/>
        </p:blipFill>
        <p:spPr bwMode="auto">
          <a:xfrm>
            <a:off x="1475656" y="1700808"/>
            <a:ext cx="5919025" cy="452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807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Opioid Equivalence and tapering tool</a:t>
            </a:r>
            <a:endParaRPr lang="en-GB" dirty="0"/>
          </a:p>
        </p:txBody>
      </p:sp>
      <p:sp>
        <p:nvSpPr>
          <p:cNvPr id="3" name="Content Placeholder 2"/>
          <p:cNvSpPr>
            <a:spLocks noGrp="1"/>
          </p:cNvSpPr>
          <p:nvPr>
            <p:ph sz="half" idx="1"/>
          </p:nvPr>
        </p:nvSpPr>
        <p:spPr/>
        <p:txBody>
          <a:bodyPr/>
          <a:lstStyle/>
          <a:p>
            <a:pPr>
              <a:buNone/>
            </a:pPr>
            <a:endParaRPr lang="en-GB" dirty="0" smtClean="0"/>
          </a:p>
          <a:p>
            <a:endParaRPr lang="en-GB"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9957" t="27291" r="42303" b="10416"/>
          <a:stretch/>
        </p:blipFill>
        <p:spPr bwMode="auto">
          <a:xfrm>
            <a:off x="4716016" y="1340768"/>
            <a:ext cx="4427984" cy="4824536"/>
          </a:xfrm>
          <a:prstGeom prst="rect">
            <a:avLst/>
          </a:prstGeom>
          <a:noFill/>
          <a:ln>
            <a:solidFill>
              <a:schemeClr val="tx2"/>
            </a:solidFill>
          </a:ln>
          <a:effectLst/>
          <a:extLst/>
        </p:spPr>
      </p:pic>
      <p:pic>
        <p:nvPicPr>
          <p:cNvPr id="3074" name="Picture 2"/>
          <p:cNvPicPr>
            <a:picLocks noGrp="1" noChangeAspect="1" noChangeArrowheads="1"/>
          </p:cNvPicPr>
          <p:nvPr>
            <p:ph sz="half" idx="2"/>
          </p:nvPr>
        </p:nvPicPr>
        <p:blipFill>
          <a:blip r:embed="rId4" cstate="print"/>
          <a:srcRect/>
          <a:stretch>
            <a:fillRect/>
          </a:stretch>
        </p:blipFill>
        <p:spPr bwMode="auto">
          <a:xfrm>
            <a:off x="611560" y="1340768"/>
            <a:ext cx="3816424" cy="49685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good look like?</a:t>
            </a:r>
            <a:endParaRPr lang="en-GB" dirty="0"/>
          </a:p>
        </p:txBody>
      </p:sp>
      <p:pic>
        <p:nvPicPr>
          <p:cNvPr id="4" name="Content Placeholder 3" descr="boy-2026064_960_720.png"/>
          <p:cNvPicPr>
            <a:picLocks noGrp="1" noChangeAspect="1"/>
          </p:cNvPicPr>
          <p:nvPr>
            <p:ph idx="1"/>
          </p:nvPr>
        </p:nvPicPr>
        <p:blipFill>
          <a:blip r:embed="rId3" cstate="print"/>
          <a:stretch>
            <a:fillRect/>
          </a:stretch>
        </p:blipFill>
        <p:spPr>
          <a:xfrm>
            <a:off x="457200" y="1805781"/>
            <a:ext cx="8229600" cy="4114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Board section</a:t>
            </a:r>
            <a:endParaRPr lang="en-GB" dirty="0"/>
          </a:p>
        </p:txBody>
      </p:sp>
      <p:pic>
        <p:nvPicPr>
          <p:cNvPr id="9" name="Picture 2" descr="H:\Jason\Branch Governance\Branding\Branch Pill and Caps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16" y="306164"/>
            <a:ext cx="923925" cy="890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idocaine boxes.emf"/>
          <p:cNvPicPr>
            <a:picLocks noChangeAspect="1"/>
          </p:cNvPicPr>
          <p:nvPr/>
        </p:nvPicPr>
        <p:blipFill>
          <a:blip r:embed="rId4" cstate="print"/>
          <a:stretch>
            <a:fillRect/>
          </a:stretch>
        </p:blipFill>
        <p:spPr>
          <a:xfrm>
            <a:off x="611543" y="1377272"/>
            <a:ext cx="7929901" cy="4500000"/>
          </a:xfrm>
          <a:prstGeom prst="rect">
            <a:avLst/>
          </a:prstGeom>
        </p:spPr>
      </p:pic>
    </p:spTree>
    <p:extLst>
      <p:ext uri="{BB962C8B-B14F-4D97-AF65-F5344CB8AC3E}">
        <p14:creationId xmlns:p14="http://schemas.microsoft.com/office/powerpoint/2010/main" val="641956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Board section</a:t>
            </a:r>
            <a:endParaRPr lang="en-GB" dirty="0"/>
          </a:p>
        </p:txBody>
      </p:sp>
      <p:pic>
        <p:nvPicPr>
          <p:cNvPr id="9" name="Picture 2" descr="H:\Jason\Branch Governance\Branding\Branch Pill and Caps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16" y="306164"/>
            <a:ext cx="923925" cy="89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1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Board Section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cstate="print"/>
          <a:srcRect t="391" b="1"/>
          <a:stretch/>
        </p:blipFill>
        <p:spPr bwMode="auto">
          <a:xfrm>
            <a:off x="1014413" y="943521"/>
            <a:ext cx="7115175" cy="4990554"/>
          </a:xfrm>
          <a:prstGeom prst="rect">
            <a:avLst/>
          </a:prstGeom>
          <a:noFill/>
          <a:ln w="9525">
            <a:noFill/>
            <a:miter lim="800000"/>
            <a:headEnd/>
            <a:tailEnd/>
          </a:ln>
        </p:spPr>
      </p:pic>
      <p:pic>
        <p:nvPicPr>
          <p:cNvPr id="1026" name="Picture 2" descr="H:\Jason\Branch Governance\Branding\Branch Pill and Capsu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588" y="38511"/>
            <a:ext cx="923925" cy="89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Board Section</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does it mean for OUR BOARD/CLUSTER</a:t>
            </a:r>
            <a:endParaRPr lang="en-GB" sz="32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pic>
        <p:nvPicPr>
          <p:cNvPr id="5" name="Content Placeholder 4" descr="to do list.jpg"/>
          <p:cNvPicPr>
            <a:picLocks noGrp="1" noChangeAspect="1"/>
          </p:cNvPicPr>
          <p:nvPr>
            <p:ph sz="half" idx="2"/>
          </p:nvPr>
        </p:nvPicPr>
        <p:blipFill>
          <a:blip r:embed="rId3" cstate="print"/>
          <a:stretch>
            <a:fillRect/>
          </a:stretch>
        </p:blipFill>
        <p:spPr>
          <a:xfrm>
            <a:off x="4648200" y="2517375"/>
            <a:ext cx="4038600" cy="26916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in-graphics-cost-01-01-171116.png"/>
          <p:cNvPicPr/>
          <p:nvPr/>
        </p:nvPicPr>
        <p:blipFill>
          <a:blip r:embed="rId3" cstate="print"/>
          <a:stretch>
            <a:fillRect/>
          </a:stretch>
        </p:blipFill>
        <p:spPr>
          <a:xfrm>
            <a:off x="539552" y="260648"/>
            <a:ext cx="8136904" cy="6032202"/>
          </a:xfrm>
          <a:prstGeom prst="rect">
            <a:avLst/>
          </a:prstGeom>
        </p:spPr>
      </p:pic>
      <p:sp>
        <p:nvSpPr>
          <p:cNvPr id="3" name="Rectangle 2"/>
          <p:cNvSpPr/>
          <p:nvPr/>
        </p:nvSpPr>
        <p:spPr>
          <a:xfrm>
            <a:off x="1691680" y="6309320"/>
            <a:ext cx="3888432" cy="369332"/>
          </a:xfrm>
          <a:prstGeom prst="rect">
            <a:avLst/>
          </a:prstGeom>
        </p:spPr>
        <p:txBody>
          <a:bodyPr wrap="square">
            <a:spAutoFit/>
          </a:bodyPr>
          <a:lstStyle/>
          <a:p>
            <a:r>
              <a:rPr lang="en-GB" baseline="30000" dirty="0" smtClean="0"/>
              <a:t>ISD 2017 – January to December 2016 Data</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GB" sz="3100" dirty="0" smtClean="0"/>
              <a:t/>
            </a:r>
            <a:br>
              <a:rPr lang="en-GB" sz="3100" dirty="0" smtClean="0"/>
            </a:br>
            <a:r>
              <a:rPr lang="en-GB" sz="3100" dirty="0" smtClean="0"/>
              <a:t/>
            </a:r>
            <a:br>
              <a:rPr lang="en-GB" sz="3100" dirty="0" smtClean="0"/>
            </a:br>
            <a:r>
              <a:rPr lang="en-GB" sz="3100" dirty="0" smtClean="0"/>
              <a:t>The maps demonstrate change in cost per treated patient since 2012. </a:t>
            </a:r>
            <a:br>
              <a:rPr lang="en-GB" sz="3100" dirty="0" smtClean="0"/>
            </a:br>
            <a:r>
              <a:rPr lang="en-GB" dirty="0" smtClean="0"/>
              <a:t/>
            </a:r>
            <a:br>
              <a:rPr lang="en-GB" dirty="0" smtClean="0"/>
            </a:br>
            <a:endParaRPr lang="en-GB" dirty="0"/>
          </a:p>
        </p:txBody>
      </p:sp>
      <p:pic>
        <p:nvPicPr>
          <p:cNvPr id="7" name="Content Placeholder 6" descr="Analgesic cost per treated patient map.emf"/>
          <p:cNvPicPr>
            <a:picLocks noGrp="1"/>
          </p:cNvPicPr>
          <p:nvPr>
            <p:ph idx="1"/>
          </p:nvPr>
        </p:nvPicPr>
        <p:blipFill rotWithShape="1">
          <a:blip r:embed="rId3" cstate="print"/>
          <a:srcRect b="4716"/>
          <a:stretch/>
        </p:blipFill>
        <p:spPr bwMode="auto">
          <a:xfrm>
            <a:off x="179512" y="1340768"/>
            <a:ext cx="8784976" cy="532859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148263" y="1484313"/>
            <a:ext cx="3527425" cy="5180012"/>
          </a:xfrm>
          <a:prstGeom prst="rect">
            <a:avLst/>
          </a:prstGeom>
          <a:noFill/>
          <a:ln w="9525" algn="ctr">
            <a:noFill/>
            <a:miter lim="800000"/>
            <a:headEnd/>
            <a:tailEnd/>
          </a:ln>
        </p:spPr>
      </p:pic>
      <p:sp>
        <p:nvSpPr>
          <p:cNvPr id="7171" name="Title 2"/>
          <p:cNvSpPr>
            <a:spLocks noGrp="1"/>
          </p:cNvSpPr>
          <p:nvPr>
            <p:ph type="title"/>
          </p:nvPr>
        </p:nvSpPr>
        <p:spPr>
          <a:xfrm>
            <a:off x="457200" y="273050"/>
            <a:ext cx="8075613" cy="923925"/>
          </a:xfrm>
        </p:spPr>
        <p:txBody>
          <a:bodyPr/>
          <a:lstStyle/>
          <a:p>
            <a:pPr algn="ctr" eaLnBrk="1" hangingPunct="1"/>
            <a:r>
              <a:rPr lang="en-GB" sz="4000" dirty="0" smtClean="0"/>
              <a:t>Realistic  Medicine: Goals</a:t>
            </a:r>
          </a:p>
        </p:txBody>
      </p:sp>
      <p:sp>
        <p:nvSpPr>
          <p:cNvPr id="5" name="Text Placeholder 4"/>
          <p:cNvSpPr>
            <a:spLocks noGrp="1"/>
          </p:cNvSpPr>
          <p:nvPr>
            <p:ph type="body" sz="half" idx="2"/>
          </p:nvPr>
        </p:nvSpPr>
        <p:spPr>
          <a:xfrm>
            <a:off x="468313" y="1628775"/>
            <a:ext cx="4618037" cy="4691063"/>
          </a:xfrm>
        </p:spPr>
        <p:txBody>
          <a:bodyPr rtlCol="0">
            <a:normAutofit fontScale="92500" lnSpcReduction="20000"/>
          </a:bodyPr>
          <a:lstStyle/>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Reducing the burden of overtreatment</a:t>
            </a:r>
          </a:p>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Reducing unwarranted variation</a:t>
            </a:r>
          </a:p>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Ensuring value for money</a:t>
            </a:r>
          </a:p>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Combining the expertise of patients and professionals</a:t>
            </a:r>
          </a:p>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Improving the patient-doctor relationship</a:t>
            </a:r>
          </a:p>
          <a:p>
            <a:pPr marL="360000" indent="-360000" defTabSz="936000" eaLnBrk="1" fontAlgn="auto" hangingPunct="1">
              <a:lnSpc>
                <a:spcPct val="150000"/>
              </a:lnSpc>
              <a:spcBef>
                <a:spcPts val="0"/>
              </a:spcBef>
              <a:spcAft>
                <a:spcPts val="0"/>
              </a:spcAft>
              <a:buFont typeface="Arial" pitchFamily="34" charset="0"/>
              <a:buChar char="•"/>
              <a:defRPr/>
            </a:pPr>
            <a:r>
              <a:rPr lang="en-GB" sz="2400" dirty="0" smtClean="0"/>
              <a:t>Identifying and managing clinical risk</a:t>
            </a:r>
          </a:p>
        </p:txBody>
      </p:sp>
      <p:pic>
        <p:nvPicPr>
          <p:cNvPr id="6" name="Picture 2" descr="H:\Jason\Branch Governance\Branding\Branch Pill and Capsu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763" y="260648"/>
            <a:ext cx="923925" cy="89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0"/>
            <a:ext cx="8229600" cy="940966"/>
          </a:xfrm>
        </p:spPr>
        <p:txBody>
          <a:bodyPr>
            <a:normAutofit/>
          </a:bodyPr>
          <a:lstStyle/>
          <a:p>
            <a:pPr lvl="0" algn="l" fontAlgn="base">
              <a:spcAft>
                <a:spcPct val="0"/>
              </a:spcAft>
            </a:pPr>
            <a:r>
              <a:rPr lang="en-GB" sz="2800" b="1" dirty="0" smtClean="0">
                <a:latin typeface="Calibri" pitchFamily="34" charset="0"/>
                <a:ea typeface="Times New Roman" pitchFamily="18" charset="0"/>
                <a:cs typeface="Times New Roman" pitchFamily="18" charset="0"/>
              </a:rPr>
              <a:t>What is the purpose of the guide? </a:t>
            </a:r>
            <a:endParaRPr lang="en-GB" sz="2800" dirty="0" smtClean="0">
              <a:latin typeface="Arial" pitchFamily="34" charset="0"/>
              <a:cs typeface="Arial" pitchFamily="34" charset="0"/>
            </a:endParaRPr>
          </a:p>
        </p:txBody>
      </p:sp>
      <p:pic>
        <p:nvPicPr>
          <p:cNvPr id="13" name="Picture 12" descr="Lorimerlite_framework.jpg"/>
          <p:cNvPicPr>
            <a:picLocks noChangeAspect="1"/>
          </p:cNvPicPr>
          <p:nvPr/>
        </p:nvPicPr>
        <p:blipFill>
          <a:blip r:embed="rId3" cstate="print"/>
          <a:srcRect t="16400"/>
          <a:stretch>
            <a:fillRect/>
          </a:stretch>
        </p:blipFill>
        <p:spPr>
          <a:xfrm>
            <a:off x="0" y="1124744"/>
            <a:ext cx="9144000" cy="573325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lgn="l" eaLnBrk="1" hangingPunct="1"/>
            <a:r>
              <a:rPr lang="en-GB" sz="3600" b="1" dirty="0" smtClean="0"/>
              <a:t>Clinicians  should….</a:t>
            </a:r>
          </a:p>
        </p:txBody>
      </p:sp>
      <p:sp>
        <p:nvSpPr>
          <p:cNvPr id="3" name="Content Placeholder 2"/>
          <p:cNvSpPr>
            <a:spLocks noGrp="1"/>
          </p:cNvSpPr>
          <p:nvPr>
            <p:ph idx="1"/>
          </p:nvPr>
        </p:nvSpPr>
        <p:spPr>
          <a:xfrm>
            <a:off x="457201" y="1600200"/>
            <a:ext cx="4618856" cy="4525963"/>
          </a:xfrm>
          <a:noFill/>
        </p:spPr>
        <p:txBody>
          <a:bodyPr rtlCol="0">
            <a:normAutofit/>
          </a:bodyPr>
          <a:lstStyle/>
          <a:p>
            <a:pPr>
              <a:defRPr/>
            </a:pPr>
            <a:r>
              <a:rPr lang="en-GB" sz="2800" b="1" dirty="0"/>
              <a:t>Pursue non-pharmaceutical approaches</a:t>
            </a:r>
            <a:endParaRPr lang="en-GB" sz="2800" dirty="0"/>
          </a:p>
          <a:p>
            <a:pPr>
              <a:defRPr/>
            </a:pPr>
            <a:r>
              <a:rPr lang="en-GB" sz="2800" b="1" dirty="0"/>
              <a:t>Follow a clinically appropriate approach to initiation of medication</a:t>
            </a:r>
            <a:endParaRPr lang="en-GB" sz="2800" dirty="0"/>
          </a:p>
          <a:p>
            <a:pPr eaLnBrk="1" fontAlgn="auto" hangingPunct="1">
              <a:spcAft>
                <a:spcPts val="0"/>
              </a:spcAft>
              <a:defRPr/>
            </a:pPr>
            <a:r>
              <a:rPr lang="en-GB" sz="2800" b="1" dirty="0" smtClean="0"/>
              <a:t>Develop a clear management plan</a:t>
            </a:r>
            <a:endParaRPr lang="en-GB" sz="2800" dirty="0" smtClean="0">
              <a:solidFill>
                <a:srgbClr val="FFFF00"/>
              </a:solidFill>
            </a:endParaRPr>
          </a:p>
          <a:p>
            <a:pPr eaLnBrk="1" fontAlgn="auto" hangingPunct="1">
              <a:spcAft>
                <a:spcPts val="0"/>
              </a:spcAft>
              <a:defRPr/>
            </a:pPr>
            <a:r>
              <a:rPr lang="en-GB" sz="2800" b="1" dirty="0" smtClean="0"/>
              <a:t>Review effectiveness, tolerability and compliance</a:t>
            </a:r>
          </a:p>
          <a:p>
            <a:pPr eaLnBrk="1" fontAlgn="auto" hangingPunct="1">
              <a:spcAft>
                <a:spcPts val="0"/>
              </a:spcAft>
              <a:defRPr/>
            </a:pPr>
            <a:endParaRPr lang="en-GB" sz="3000" dirty="0" smtClean="0"/>
          </a:p>
        </p:txBody>
      </p:sp>
      <p:pic>
        <p:nvPicPr>
          <p:cNvPr id="8196" name="Content Placeholder 4" descr="WMTY-sticker-e1494941517256.png"/>
          <p:cNvPicPr>
            <a:picLocks noChangeAspect="1"/>
          </p:cNvPicPr>
          <p:nvPr/>
        </p:nvPicPr>
        <p:blipFill>
          <a:blip r:embed="rId3" cstate="print"/>
          <a:srcRect/>
          <a:stretch>
            <a:fillRect/>
          </a:stretch>
        </p:blipFill>
        <p:spPr bwMode="auto">
          <a:xfrm>
            <a:off x="5292080" y="1124744"/>
            <a:ext cx="3384376" cy="4464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700" dirty="0" smtClean="0"/>
              <a:t>What does a good effect of an analgesic look like?</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700" dirty="0" smtClean="0"/>
              <a:t>What are the risks associated with analgesic prescribing?</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53D26341A57B383EE0540010E0463CCA" version="1.0.0">
  <systemFields>
    <field name="Objective-Id">
      <value order="0">A21166486</value>
    </field>
    <field name="Objective-Title">
      <value order="0">Strategy - Chronic Pain - Education - Facilitation presentation - 1.0</value>
    </field>
    <field name="Objective-Description">
      <value order="0"/>
    </field>
    <field name="Objective-CreationStamp">
      <value order="0">2018-05-24T13:15:29Z</value>
    </field>
    <field name="Objective-IsApproved">
      <value order="0">false</value>
    </field>
    <field name="Objective-IsPublished">
      <value order="0">false</value>
    </field>
    <field name="Objective-DatePublished">
      <value order="0"/>
    </field>
    <field name="Objective-ModificationStamp">
      <value order="0">2018-07-19T13:38:07Z</value>
    </field>
    <field name="Objective-Owner">
      <value order="0">Cormack, Jason J (Z608605)</value>
    </field>
    <field name="Objective-Path">
      <value order="0">Objective Global Folder:SG File Plan:Health, nutrition and care:Health care:General:Advice and policy: Health care - general:Effective Prescribing and Therapeutics: Projects: Strategies: 2017-2022</value>
    </field>
    <field name="Objective-Parent">
      <value order="0">Effective Prescribing and Therapeutics: Projects: Strategies: 2017-2022</value>
    </field>
    <field name="Objective-State">
      <value order="0">Being Drafted</value>
    </field>
    <field name="Objective-VersionId">
      <value order="0">vA30475705</value>
    </field>
    <field name="Objective-Version">
      <value order="0">0.4</value>
    </field>
    <field name="Objective-VersionNumber">
      <value order="0">4</value>
    </field>
    <field name="Objective-VersionComment">
      <value order="0"/>
    </field>
    <field name="Objective-FileNumber">
      <value order="0">qA648249</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1351</TotalTime>
  <Words>2002</Words>
  <Application>Microsoft Office PowerPoint</Application>
  <PresentationFormat>On-screen Show (4:3)</PresentationFormat>
  <Paragraphs>157</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Quality Prescribing for Chronic Pain – An Introduction</vt:lpstr>
      <vt:lpstr>PowerPoint Presentation</vt:lpstr>
      <vt:lpstr>PowerPoint Presentation</vt:lpstr>
      <vt:lpstr>  The maps demonstrate change in cost per treated patient since 2012.   </vt:lpstr>
      <vt:lpstr>Realistic  Medicine: Goals</vt:lpstr>
      <vt:lpstr>What is the purpose of the guide? </vt:lpstr>
      <vt:lpstr>Clinicians  should….</vt:lpstr>
      <vt:lpstr>PowerPoint Presentation</vt:lpstr>
      <vt:lpstr>PowerPoint Presentation</vt:lpstr>
      <vt:lpstr>PowerPoint Presentation</vt:lpstr>
      <vt:lpstr>PowerPoint Presentation</vt:lpstr>
      <vt:lpstr>PowerPoint Presentation</vt:lpstr>
      <vt:lpstr>PowerPoint Presentation</vt:lpstr>
      <vt:lpstr>Board section</vt:lpstr>
      <vt:lpstr>Opioid Equivalence and tapering tool</vt:lpstr>
      <vt:lpstr>What does good look like?</vt:lpstr>
      <vt:lpstr>Board section</vt:lpstr>
      <vt:lpstr>Board section</vt:lpstr>
      <vt:lpstr>Board Section</vt:lpstr>
      <vt:lpstr>Board Section</vt:lpstr>
      <vt:lpstr>What does it mean for OUR BOARD/CLUSTER</vt:lpstr>
      <vt:lpstr>Actions.....</vt:lpstr>
      <vt:lpstr>Questions ????</vt:lpstr>
    </vt:vector>
  </TitlesOfParts>
  <Company>NHS Greater Glasgow and 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stennant1</dc:creator>
  <cp:lastModifiedBy>Cormack J (Jason)</cp:lastModifiedBy>
  <cp:revision>119</cp:revision>
  <dcterms:created xsi:type="dcterms:W3CDTF">2018-02-28T12:16:15Z</dcterms:created>
  <dcterms:modified xsi:type="dcterms:W3CDTF">2018-07-19T13:38:01Z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A21166486</vt:lpwstr>
  </property>
  <property fmtid="{D5CDD505-2E9C-101B-9397-08002B2CF9AE}" pid="4" name="Objective-Title">
    <vt:lpwstr>Strategy - Chronic Pain - Education - Facilitation presentation - 1.0</vt:lpwstr>
  </property>
  <property fmtid="{D5CDD505-2E9C-101B-9397-08002B2CF9AE}" pid="5" name="Objective-Description">
    <vt:lpwstr/>
  </property>
  <property fmtid="{D5CDD505-2E9C-101B-9397-08002B2CF9AE}" pid="6" name="Objective-CreationStamp">
    <vt:filetime>2018-05-24T13:15:40Z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2018-07-19T13:38:07Z</vt:filetime>
  </property>
  <property fmtid="{D5CDD505-2E9C-101B-9397-08002B2CF9AE}" pid="11" name="Objective-Owner">
    <vt:lpwstr>Cormack, Jason J (Z608605)</vt:lpwstr>
  </property>
  <property fmtid="{D5CDD505-2E9C-101B-9397-08002B2CF9AE}" pid="12" name="Objective-Path">
    <vt:lpwstr>Objective Global Folder:SG File Plan:Health, nutrition and care:Health care:General:Advice and policy: Health care - general:Effective Prescribing and Therapeutics: Projects: Strategies: 2017-2022:</vt:lpwstr>
  </property>
  <property fmtid="{D5CDD505-2E9C-101B-9397-08002B2CF9AE}" pid="13" name="Objective-Parent">
    <vt:lpwstr>Effective Prescribing and Therapeutics: Projects: Strategies: 2017-2022</vt:lpwstr>
  </property>
  <property fmtid="{D5CDD505-2E9C-101B-9397-08002B2CF9AE}" pid="14" name="Objective-State">
    <vt:lpwstr>Being Drafted</vt:lpwstr>
  </property>
  <property fmtid="{D5CDD505-2E9C-101B-9397-08002B2CF9AE}" pid="15" name="Objective-VersionId">
    <vt:lpwstr>vA30475705</vt:lpwstr>
  </property>
  <property fmtid="{D5CDD505-2E9C-101B-9397-08002B2CF9AE}" pid="16" name="Objective-Version">
    <vt:lpwstr>0.4</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ies>
</file>