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1" r:id="rId2"/>
    <p:sldId id="257" r:id="rId3"/>
    <p:sldId id="258" r:id="rId4"/>
    <p:sldId id="260" r:id="rId5"/>
    <p:sldId id="262" r:id="rId6"/>
    <p:sldId id="272" r:id="rId7"/>
    <p:sldId id="268" r:id="rId8"/>
    <p:sldId id="264" r:id="rId9"/>
    <p:sldId id="274" r:id="rId10"/>
    <p:sldId id="269" r:id="rId11"/>
    <p:sldId id="271" r:id="rId12"/>
    <p:sldId id="267" r:id="rId13"/>
    <p:sldId id="270" r:id="rId14"/>
    <p:sldId id="273" r:id="rId15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son I (Iain)" initials="WI(" lastIdx="4" clrIdx="0">
    <p:extLst>
      <p:ext uri="{19B8F6BF-5375-455C-9EA6-DF929625EA0E}">
        <p15:presenceInfo xmlns:p15="http://schemas.microsoft.com/office/powerpoint/2012/main" userId="S-1-5-21-765483983-692928010-316617838-43887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73660" autoAdjust="0"/>
  </p:normalViewPr>
  <p:slideViewPr>
    <p:cSldViewPr>
      <p:cViewPr varScale="1">
        <p:scale>
          <a:sx n="50" d="100"/>
          <a:sy n="50" d="100"/>
        </p:scale>
        <p:origin x="1568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0F93D-56A1-4E6A-A122-A41F5D4D64C9}" type="datetimeFigureOut">
              <a:rPr lang="en-GB" smtClean="0"/>
              <a:t>14/09/2021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574376-5F72-4AB6-B899-15F4892B1A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552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74376-5F72-4AB6-B899-15F4892B1A1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315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74376-5F72-4AB6-B899-15F4892B1A1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423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74376-5F72-4AB6-B899-15F4892B1A1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893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74376-5F72-4AB6-B899-15F4892B1A1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133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74376-5F72-4AB6-B899-15F4892B1A1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830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You can download</a:t>
            </a:r>
            <a:r>
              <a:rPr lang="en-GB" baseline="0" dirty="0" smtClean="0"/>
              <a:t> the free app for yourself, or help the residents or their families to do this on their own </a:t>
            </a:r>
            <a:r>
              <a:rPr lang="en-GB" baseline="0" dirty="0" smtClean="0"/>
              <a:t>devices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74376-5F72-4AB6-B899-15F4892B1A1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797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auto" latinLnBrk="0" hangingPunct="1"/>
            <a:endParaRPr lang="en-GB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74376-5F72-4AB6-B899-15F4892B1A1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661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74376-5F72-4AB6-B899-15F4892B1A1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9544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74376-5F72-4AB6-B899-15F4892B1A1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516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74376-5F72-4AB6-B899-15F4892B1A1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817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292" y="105273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58092" y="2924944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edit Master subtitle style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733254"/>
            <a:ext cx="4869528" cy="8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676449"/>
            <a:ext cx="3128963" cy="100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99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6237312"/>
            <a:ext cx="2628143" cy="48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01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6237312"/>
            <a:ext cx="2628143" cy="48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04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6237312"/>
            <a:ext cx="2628143" cy="4800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6198735"/>
            <a:ext cx="1738313" cy="55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46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6237312"/>
            <a:ext cx="2628143" cy="48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14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6237312"/>
            <a:ext cx="2628143" cy="48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2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6237312"/>
            <a:ext cx="2628143" cy="48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88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6237312"/>
            <a:ext cx="2628143" cy="48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77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6237312"/>
            <a:ext cx="2628143" cy="48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17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6237312"/>
            <a:ext cx="2628143" cy="48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45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6237312"/>
            <a:ext cx="2628143" cy="48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12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2016 Scottish Government Template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aseline="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em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emf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em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emf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altLang="en-US" sz="4000" b="1" dirty="0" smtClean="0">
                <a:solidFill>
                  <a:srgbClr val="000000"/>
                </a:solidFill>
              </a:rPr>
              <a:t>Medication s</a:t>
            </a:r>
            <a:r>
              <a:rPr lang="en-GB" altLang="en-US" sz="4000" b="1" dirty="0" smtClean="0">
                <a:solidFill>
                  <a:srgbClr val="000000"/>
                </a:solidFill>
              </a:rPr>
              <a:t>ick </a:t>
            </a:r>
            <a:r>
              <a:rPr lang="en-GB" altLang="en-US" sz="4000" b="1" dirty="0">
                <a:solidFill>
                  <a:srgbClr val="000000"/>
                </a:solidFill>
              </a:rPr>
              <a:t>day guidance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8092" y="2522761"/>
            <a:ext cx="5158124" cy="1626319"/>
          </a:xfrm>
        </p:spPr>
        <p:txBody>
          <a:bodyPr/>
          <a:lstStyle/>
          <a:p>
            <a:r>
              <a:rPr lang="en-GB" sz="2800" b="1" dirty="0"/>
              <a:t>What is </a:t>
            </a:r>
            <a:r>
              <a:rPr lang="en-GB" sz="2800" b="1" dirty="0" smtClean="0"/>
              <a:t>medication sick </a:t>
            </a:r>
            <a:r>
              <a:rPr lang="en-GB" sz="2800" b="1" dirty="0"/>
              <a:t>day guidance, and why </a:t>
            </a:r>
            <a:r>
              <a:rPr lang="en-GB" sz="2800" b="1" dirty="0" smtClean="0"/>
              <a:t>do we </a:t>
            </a:r>
            <a:r>
              <a:rPr lang="en-GB" sz="2800" b="1" dirty="0"/>
              <a:t>need it</a:t>
            </a:r>
            <a:r>
              <a:rPr lang="en-GB" sz="2800" b="1" dirty="0" smtClean="0"/>
              <a:t>?</a:t>
            </a:r>
          </a:p>
          <a:p>
            <a:endParaRPr lang="en-GB" sz="3600" b="1" dirty="0" smtClean="0"/>
          </a:p>
          <a:p>
            <a:r>
              <a:rPr lang="en-GB" sz="1800" b="1" dirty="0" smtClean="0"/>
              <a:t>Dr Iain Wilson - Effective Prescribing and Therapeutics division Scottish Government</a:t>
            </a:r>
            <a:endParaRPr lang="en-GB" sz="1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b="33591"/>
          <a:stretch/>
        </p:blipFill>
        <p:spPr>
          <a:xfrm>
            <a:off x="6660232" y="2780928"/>
            <a:ext cx="2194751" cy="151217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0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08"/>
    </mc:Choice>
    <mc:Fallback xmlns="">
      <p:transition spd="slow" advTm="10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2800" b="1" dirty="0" smtClean="0"/>
              <a:t>Restarting medication</a:t>
            </a:r>
            <a:endParaRPr lang="en-GB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968552"/>
          </a:xfrm>
        </p:spPr>
        <p:txBody>
          <a:bodyPr/>
          <a:lstStyle/>
          <a:p>
            <a:pPr marL="0" indent="0">
              <a:buNone/>
            </a:pPr>
            <a:endParaRPr lang="en-GB" sz="2800" dirty="0" smtClean="0"/>
          </a:p>
          <a:p>
            <a:pPr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0" indent="0">
              <a:buNone/>
            </a:pPr>
            <a:endParaRPr lang="en-GB" sz="2400" dirty="0" smtClean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48922" y="1417638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9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98"/>
    </mc:Choice>
    <mc:Fallback xmlns="">
      <p:transition spd="slow" advTm="26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pPr algn="l"/>
            <a:r>
              <a:rPr lang="en-GB" sz="2800" b="1" dirty="0" smtClean="0"/>
              <a:t>Restarting medication</a:t>
            </a:r>
            <a:endParaRPr lang="en-GB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968552"/>
          </a:xfrm>
        </p:spPr>
        <p:txBody>
          <a:bodyPr/>
          <a:lstStyle/>
          <a:p>
            <a:pPr marL="0" indent="0">
              <a:buNone/>
            </a:pPr>
            <a:endParaRPr lang="en-GB" sz="2800" dirty="0" smtClean="0"/>
          </a:p>
          <a:p>
            <a:pPr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0" indent="0">
              <a:buNone/>
            </a:pPr>
            <a:endParaRPr lang="en-GB" sz="24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457200" y="1268760"/>
            <a:ext cx="800323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Stopping taking the medication should only be </a:t>
            </a:r>
            <a:r>
              <a:rPr lang="en-GB" sz="2800" b="1" dirty="0"/>
              <a:t>temporary</a:t>
            </a:r>
            <a:r>
              <a:rPr lang="en-GB" sz="2800" dirty="0"/>
              <a:t>, while the person is at risk of dehydration. </a:t>
            </a:r>
            <a:endParaRPr lang="en-GB" sz="2800" dirty="0" smtClean="0"/>
          </a:p>
          <a:p>
            <a:endParaRPr lang="en-GB" sz="2800" dirty="0"/>
          </a:p>
          <a:p>
            <a:r>
              <a:rPr lang="en-GB" sz="2800" b="1" dirty="0"/>
              <a:t>Remember: </a:t>
            </a:r>
            <a:r>
              <a:rPr lang="en-GB" sz="2800" dirty="0"/>
              <a:t>When they are better, it is important that they start taking the medicines again. 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/>
              <a:t>When restarting medicines - this would normally be after 24 to 48 hours of eating and drinking </a:t>
            </a:r>
            <a:r>
              <a:rPr lang="en-GB" sz="2800" dirty="0" smtClean="0"/>
              <a:t>normally, just </a:t>
            </a:r>
            <a:r>
              <a:rPr lang="en-GB" sz="2800" dirty="0"/>
              <a:t>take them as normal. Do not </a:t>
            </a:r>
            <a:r>
              <a:rPr lang="en-GB" sz="2800" dirty="0" smtClean="0"/>
              <a:t>give </a:t>
            </a:r>
            <a:r>
              <a:rPr lang="en-GB" sz="2800" dirty="0"/>
              <a:t>extra for the doses </a:t>
            </a:r>
            <a:r>
              <a:rPr lang="en-GB" sz="2800" dirty="0" smtClean="0"/>
              <a:t>they </a:t>
            </a:r>
            <a:r>
              <a:rPr lang="en-GB" sz="2800" dirty="0"/>
              <a:t>have </a:t>
            </a:r>
            <a:r>
              <a:rPr lang="en-GB" sz="2800" dirty="0" smtClean="0"/>
              <a:t>missed.</a:t>
            </a:r>
            <a:endParaRPr lang="en-GB" sz="28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8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93"/>
    </mc:Choice>
    <mc:Fallback xmlns="">
      <p:transition spd="slow" advTm="31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548680"/>
            <a:ext cx="8229600" cy="5400600"/>
          </a:xfrm>
        </p:spPr>
        <p:txBody>
          <a:bodyPr/>
          <a:lstStyle/>
          <a:p>
            <a:pPr marL="0" indent="0">
              <a:buNone/>
            </a:pPr>
            <a:r>
              <a:rPr lang="en-GB" sz="2800" b="1" dirty="0" smtClean="0"/>
              <a:t>How we as care home staff can help:</a:t>
            </a:r>
          </a:p>
          <a:p>
            <a:pPr marL="0" indent="0">
              <a:buNone/>
            </a:pPr>
            <a:endParaRPr lang="en-GB" sz="140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GB" sz="2800" b="1" dirty="0" smtClean="0"/>
              <a:t>Read and get to know </a:t>
            </a:r>
            <a:r>
              <a:rPr lang="en-GB" sz="2800" dirty="0" smtClean="0"/>
              <a:t>the guidance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b="1" dirty="0" smtClean="0"/>
              <a:t>Download the app and cards </a:t>
            </a:r>
            <a:r>
              <a:rPr lang="en-GB" sz="2800" dirty="0" smtClean="0"/>
              <a:t>so you have the advice to hand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b="1" dirty="0" smtClean="0"/>
              <a:t>Tell residents and their families </a:t>
            </a:r>
            <a:r>
              <a:rPr lang="en-GB" sz="2800" dirty="0" smtClean="0"/>
              <a:t>about the guidance and the app, and that you will help them if they are sick and need to stop taking any of their medicines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b="1" dirty="0" smtClean="0"/>
              <a:t>Put up the poster </a:t>
            </a:r>
            <a:r>
              <a:rPr lang="en-GB" sz="2800" dirty="0" smtClean="0"/>
              <a:t>and talk about the guidance so it is familiar when someone needs it</a:t>
            </a:r>
            <a:endParaRPr lang="en-GB" sz="2800" b="1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6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54"/>
    </mc:Choice>
    <mc:Fallback xmlns="">
      <p:transition spd="slow" advTm="28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548680"/>
            <a:ext cx="8229600" cy="5400600"/>
          </a:xfrm>
        </p:spPr>
        <p:txBody>
          <a:bodyPr/>
          <a:lstStyle/>
          <a:p>
            <a:pPr marL="0" indent="0">
              <a:buNone/>
            </a:pPr>
            <a:r>
              <a:rPr lang="en-GB" sz="2800" b="1" dirty="0" smtClean="0"/>
              <a:t>Messages for residents and families:</a:t>
            </a:r>
          </a:p>
          <a:p>
            <a:pPr marL="0" indent="0">
              <a:buNone/>
            </a:pPr>
            <a:endParaRPr lang="en-GB" sz="140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 smtClean="0"/>
              <a:t>We will be using the sick day guidance on the cards and app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 smtClean="0"/>
              <a:t>Some </a:t>
            </a:r>
            <a:r>
              <a:rPr lang="en-GB" sz="2800" dirty="0"/>
              <a:t>medicines shouldn’t be taken when you have an illness that makes you dehydrated.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 smtClean="0"/>
              <a:t>We will help if you are feeling sick to know which medicines to stop taking, and remind you to start taking them again when you are better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 smtClean="0"/>
              <a:t>Display the poster so everyone knows about the guidance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 smtClean="0"/>
              <a:t>Invite residents and families to download the app</a:t>
            </a: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3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76"/>
    </mc:Choice>
    <mc:Fallback xmlns="">
      <p:transition spd="slow" advTm="37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72292" y="1700808"/>
            <a:ext cx="7772400" cy="1470025"/>
          </a:xfrm>
        </p:spPr>
        <p:txBody>
          <a:bodyPr/>
          <a:lstStyle/>
          <a:p>
            <a:r>
              <a:rPr lang="en-GB" dirty="0" smtClean="0"/>
              <a:t>Thank you</a:t>
            </a:r>
            <a:endParaRPr lang="en-GB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58092" y="3789040"/>
            <a:ext cx="6400800" cy="888504"/>
          </a:xfrm>
        </p:spPr>
        <p:txBody>
          <a:bodyPr/>
          <a:lstStyle/>
          <a:p>
            <a:r>
              <a:rPr lang="en-GB" sz="2800" dirty="0" err="1" smtClean="0"/>
              <a:t>EPandT@gov.scot</a:t>
            </a:r>
            <a:endParaRPr lang="en-GB" sz="2800" dirty="0"/>
          </a:p>
        </p:txBody>
      </p:sp>
      <p:pic>
        <p:nvPicPr>
          <p:cNvPr id="26" name="Audio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9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74"/>
    </mc:Choice>
    <mc:Fallback xmlns="">
      <p:transition spd="slow" advTm="39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pPr algn="l"/>
            <a:r>
              <a:rPr lang="en-GB" sz="3200" b="1" dirty="0" smtClean="0">
                <a:solidFill>
                  <a:srgbClr val="000000"/>
                </a:solidFill>
              </a:rPr>
              <a:t>This session will cover:</a:t>
            </a:r>
            <a:endParaRPr lang="en-GB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367240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GB" sz="2800" dirty="0" smtClean="0"/>
              <a:t>What </a:t>
            </a:r>
            <a:r>
              <a:rPr lang="en-GB" sz="2800" dirty="0" smtClean="0"/>
              <a:t>is medication </a:t>
            </a:r>
            <a:r>
              <a:rPr lang="en-GB" sz="2800" dirty="0" smtClean="0"/>
              <a:t>sick day guidance, and why do we need it?</a:t>
            </a:r>
          </a:p>
          <a:p>
            <a:pPr marL="514350" indent="-514350">
              <a:buAutoNum type="arabicPeriod"/>
            </a:pPr>
            <a:r>
              <a:rPr lang="en-GB" sz="2800" dirty="0" smtClean="0"/>
              <a:t>What is a dehydrating illness?</a:t>
            </a:r>
            <a:endParaRPr lang="en-GB" sz="1400" dirty="0"/>
          </a:p>
          <a:p>
            <a:pPr marL="514350" indent="-514350">
              <a:buAutoNum type="arabicPeriod"/>
            </a:pPr>
            <a:r>
              <a:rPr lang="en-GB" sz="2800" dirty="0" smtClean="0"/>
              <a:t>What medicines should I withhold and when </a:t>
            </a:r>
            <a:r>
              <a:rPr lang="en-GB" sz="2800" dirty="0"/>
              <a:t> </a:t>
            </a:r>
            <a:r>
              <a:rPr lang="en-GB" sz="2800" dirty="0" smtClean="0"/>
              <a:t>     should I restart medication?</a:t>
            </a:r>
            <a:endParaRPr lang="en-GB" sz="2800" dirty="0"/>
          </a:p>
          <a:p>
            <a:pPr marL="514350" indent="-514350">
              <a:buAutoNum type="arabicPeriod"/>
            </a:pPr>
            <a:r>
              <a:rPr lang="en-GB" sz="2800" dirty="0" smtClean="0"/>
              <a:t>How can </a:t>
            </a:r>
            <a:r>
              <a:rPr lang="en-GB" sz="2800" dirty="0" smtClean="0"/>
              <a:t>we do </a:t>
            </a:r>
            <a:r>
              <a:rPr lang="en-GB" sz="2800" dirty="0" smtClean="0"/>
              <a:t>as care home staff help?</a:t>
            </a:r>
            <a:endParaRPr lang="en-GB" sz="1400" dirty="0"/>
          </a:p>
          <a:p>
            <a:pPr marL="514350" indent="-514350">
              <a:buAutoNum type="arabicPeriod"/>
            </a:pPr>
            <a:r>
              <a:rPr lang="en-GB" sz="2800" dirty="0" smtClean="0"/>
              <a:t>Messages for residents and their families</a:t>
            </a:r>
          </a:p>
          <a:p>
            <a:endParaRPr lang="en-GB" sz="2800" dirty="0" smtClean="0"/>
          </a:p>
          <a:p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633" y="309841"/>
            <a:ext cx="1463167" cy="1518036"/>
          </a:xfrm>
          <a:prstGeom prst="rect">
            <a:avLst/>
          </a:prstGeom>
        </p:spPr>
      </p:pic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6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85"/>
    </mc:Choice>
    <mc:Fallback xmlns="">
      <p:transition spd="slow" advTm="33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548680"/>
            <a:ext cx="8229600" cy="5544616"/>
          </a:xfrm>
        </p:spPr>
        <p:txBody>
          <a:bodyPr/>
          <a:lstStyle/>
          <a:p>
            <a:pPr marL="0" indent="0">
              <a:buNone/>
            </a:pPr>
            <a:endParaRPr lang="en-GB" sz="1000" dirty="0"/>
          </a:p>
          <a:p>
            <a:pPr marL="0" indent="0">
              <a:buNone/>
            </a:pPr>
            <a:r>
              <a:rPr lang="en-GB" sz="2800" b="1" dirty="0" smtClean="0"/>
              <a:t>What is sick day guidance?</a:t>
            </a:r>
          </a:p>
          <a:p>
            <a:pPr marL="0" indent="0">
              <a:buNone/>
            </a:pPr>
            <a:endParaRPr lang="en-GB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aktiv-grotesk"/>
              </a:rPr>
              <a:t>The sick day guidance is </a:t>
            </a:r>
            <a:r>
              <a:rPr lang="en-GB" sz="2800" dirty="0">
                <a:latin typeface="aktiv-grotesk"/>
              </a:rPr>
              <a:t>a useful resource for patients, carers, and </a:t>
            </a:r>
            <a:r>
              <a:rPr lang="en-GB" sz="2800" dirty="0" smtClean="0">
                <a:latin typeface="aktiv-grotesk"/>
              </a:rPr>
              <a:t>healthcare professionals.</a:t>
            </a:r>
          </a:p>
          <a:p>
            <a:pPr marL="0" indent="0">
              <a:buNone/>
            </a:pPr>
            <a:endParaRPr lang="en-GB" sz="2000" dirty="0" smtClean="0">
              <a:latin typeface="aktiv-grotesk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aktiv-grotesk"/>
              </a:rPr>
              <a:t>It raises awareness of potential harms from medicines during a dehydrating illness.</a:t>
            </a:r>
          </a:p>
          <a:p>
            <a:pPr marL="0" indent="0">
              <a:buNone/>
            </a:pPr>
            <a:endParaRPr lang="en-GB" sz="2000" dirty="0" smtClean="0">
              <a:latin typeface="aktiv-grotesk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aktiv-grotesk"/>
              </a:rPr>
              <a:t>The guidance is simple and easy to access in paper or digital form so you can have it to hand when you need it.</a:t>
            </a:r>
            <a:endParaRPr lang="en-GB" sz="2800" dirty="0">
              <a:latin typeface="aktiv-grotesk"/>
            </a:endParaRPr>
          </a:p>
          <a:p>
            <a:pPr marL="0" indent="0">
              <a:buNone/>
            </a:pPr>
            <a:endParaRPr lang="en-GB" sz="2800" dirty="0" smtClean="0"/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9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57"/>
    </mc:Choice>
    <mc:Fallback xmlns="">
      <p:transition spd="slow" advTm="51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2800" b="1" dirty="0" smtClean="0"/>
              <a:t>Why is it needed, and when do I use it?</a:t>
            </a:r>
            <a:endParaRPr lang="en-GB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176" y="1844824"/>
            <a:ext cx="6526088" cy="3600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800" dirty="0" smtClean="0"/>
              <a:t>Taking </a:t>
            </a:r>
            <a:r>
              <a:rPr lang="en-GB" sz="2800" dirty="0"/>
              <a:t>certain medicines when you are dehydrated can </a:t>
            </a:r>
            <a:r>
              <a:rPr lang="en-GB" sz="2800" dirty="0" smtClean="0"/>
              <a:t>lead to a </a:t>
            </a:r>
            <a:r>
              <a:rPr lang="en-GB" sz="2800" dirty="0"/>
              <a:t>more serious illness. </a:t>
            </a:r>
            <a:endParaRPr lang="en-GB" sz="2800" dirty="0" smtClean="0"/>
          </a:p>
          <a:p>
            <a:pPr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 smtClean="0"/>
              <a:t>If someone has an illness that could leave them dehydrated, they should </a:t>
            </a:r>
            <a:r>
              <a:rPr lang="en-GB" sz="2800" b="1" dirty="0" smtClean="0"/>
              <a:t>temporarily</a:t>
            </a:r>
            <a:r>
              <a:rPr lang="en-GB" sz="2800" dirty="0" smtClean="0"/>
              <a:t> stop taking these medicines until they feel better.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1844824"/>
            <a:ext cx="1762698" cy="1487278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2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92"/>
    </mc:Choice>
    <mc:Fallback xmlns="">
      <p:transition spd="slow" advTm="20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2800" b="1" dirty="0" smtClean="0"/>
              <a:t>What is a dehydrating illness?</a:t>
            </a:r>
            <a:endParaRPr lang="en-GB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2453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800" dirty="0" smtClean="0"/>
              <a:t>Dehydrating illnesses are: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/>
              <a:t>Vomiting (unless only minor)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/>
              <a:t>Diarrhoea (unless only minor)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/>
              <a:t>Fever (sweats and shaking, unless only minor)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 smtClean="0"/>
              <a:t>If someone is </a:t>
            </a:r>
            <a:r>
              <a:rPr lang="en-GB" sz="2800" dirty="0"/>
              <a:t>sick once or </a:t>
            </a:r>
            <a:r>
              <a:rPr lang="en-GB" sz="2800" dirty="0" smtClean="0"/>
              <a:t>has </a:t>
            </a:r>
            <a:r>
              <a:rPr lang="en-GB" sz="2800" dirty="0"/>
              <a:t>diarrhoea </a:t>
            </a:r>
            <a:r>
              <a:rPr lang="en-GB" sz="2800" dirty="0" smtClean="0"/>
              <a:t>once, then they aren’t likely to become dehydrated, but if they are sick or have diarrhoea twice or more, you should use the sick day guidance. </a:t>
            </a:r>
            <a:endParaRPr lang="en-GB" sz="2400" dirty="0" smtClean="0"/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2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94"/>
    </mc:Choice>
    <mc:Fallback xmlns="">
      <p:transition spd="slow" advTm="43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778" y="74823"/>
            <a:ext cx="8470900" cy="786448"/>
          </a:xfrm>
        </p:spPr>
        <p:txBody>
          <a:bodyPr/>
          <a:lstStyle/>
          <a:p>
            <a:pPr algn="l"/>
            <a:r>
              <a:rPr lang="en-GB" sz="2800" b="1" dirty="0" smtClean="0"/>
              <a:t>Hospital admissions and adverse drug reactions</a:t>
            </a:r>
            <a:endParaRPr lang="en-GB" sz="2800" b="1" dirty="0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9080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80528" y="-585470"/>
            <a:ext cx="9144000" cy="41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180528" y="849503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1152" y="753997"/>
            <a:ext cx="5949108" cy="31122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576" y="3459733"/>
            <a:ext cx="5310130" cy="331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7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95"/>
    </mc:Choice>
    <mc:Fallback xmlns="">
      <p:transition spd="slow" advTm="31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8357" y="933004"/>
            <a:ext cx="4330824" cy="4320480"/>
          </a:xfrm>
        </p:spPr>
        <p:txBody>
          <a:bodyPr/>
          <a:lstStyle/>
          <a:p>
            <a:pPr algn="l"/>
            <a:r>
              <a:rPr lang="en-GB" sz="2800" dirty="0" smtClean="0"/>
              <a:t>The guidance is available as sick day cards or on the free Polypharmacy: Manage Medicines app</a:t>
            </a:r>
            <a:br>
              <a:rPr lang="en-GB" sz="2800" dirty="0" smtClean="0"/>
            </a:b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 smtClean="0"/>
              <a:t/>
            </a:r>
            <a:br>
              <a:rPr lang="en-GB" sz="2800" dirty="0" smtClean="0"/>
            </a:br>
            <a:endParaRPr lang="en-GB" sz="2800" dirty="0"/>
          </a:p>
        </p:txBody>
      </p:sp>
      <p:pic>
        <p:nvPicPr>
          <p:cNvPr id="5" name="Picture 4" descr="C:\Users\u448611\AppData\Local\Microsoft\Windows\INetCache\Content.Word\Screenshot_20210622-16302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92"/>
          <a:stretch/>
        </p:blipFill>
        <p:spPr bwMode="auto">
          <a:xfrm>
            <a:off x="424284" y="210220"/>
            <a:ext cx="3394710" cy="62498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7194" y="3727648"/>
            <a:ext cx="1211855" cy="1525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9278" y="3727648"/>
            <a:ext cx="1167788" cy="158092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1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51"/>
    </mc:Choice>
    <mc:Fallback xmlns="">
      <p:transition spd="slow" advTm="46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sick day guidance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8922" y="1417638"/>
            <a:ext cx="8046156" cy="452596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9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56"/>
    </mc:Choice>
    <mc:Fallback xmlns="">
      <p:transition spd="slow" advTm="43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003156"/>
              </p:ext>
            </p:extLst>
          </p:nvPr>
        </p:nvGraphicFramePr>
        <p:xfrm>
          <a:off x="107506" y="578298"/>
          <a:ext cx="8928991" cy="6163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4615">
                  <a:extLst>
                    <a:ext uri="{9D8B030D-6E8A-4147-A177-3AD203B41FA5}">
                      <a16:colId xmlns:a16="http://schemas.microsoft.com/office/drawing/2014/main" val="3768243382"/>
                    </a:ext>
                  </a:extLst>
                </a:gridCol>
                <a:gridCol w="1264940">
                  <a:extLst>
                    <a:ext uri="{9D8B030D-6E8A-4147-A177-3AD203B41FA5}">
                      <a16:colId xmlns:a16="http://schemas.microsoft.com/office/drawing/2014/main" val="4282593606"/>
                    </a:ext>
                  </a:extLst>
                </a:gridCol>
                <a:gridCol w="3385576">
                  <a:extLst>
                    <a:ext uri="{9D8B030D-6E8A-4147-A177-3AD203B41FA5}">
                      <a16:colId xmlns:a16="http://schemas.microsoft.com/office/drawing/2014/main" val="3745649944"/>
                    </a:ext>
                  </a:extLst>
                </a:gridCol>
                <a:gridCol w="2343860">
                  <a:extLst>
                    <a:ext uri="{9D8B030D-6E8A-4147-A177-3AD203B41FA5}">
                      <a16:colId xmlns:a16="http://schemas.microsoft.com/office/drawing/2014/main" val="2036019067"/>
                    </a:ext>
                  </a:extLst>
                </a:gridCol>
              </a:tblGrid>
              <a:tr h="354459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of medicine</a:t>
                      </a:r>
                      <a:endParaRPr lang="en-GB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Examples</a:t>
                      </a:r>
                      <a:endParaRPr lang="en-GB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6414488"/>
                  </a:ext>
                </a:extLst>
              </a:tr>
              <a:tr h="1385613">
                <a:tc>
                  <a:txBody>
                    <a:bodyPr/>
                    <a:lstStyle/>
                    <a:p>
                      <a:pPr rtl="0" eaLnBrk="1" fontAlgn="auto" latinLnBrk="0" hangingPunct="1"/>
                      <a:r>
                        <a:rPr lang="en-GB" sz="16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Medicine for diabetes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eaLnBrk="1" fontAlgn="auto" latinLnBrk="0" hangingPunct="1"/>
                      <a:r>
                        <a:rPr lang="en-GB" sz="1600" b="1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SGLT2</a:t>
                      </a:r>
                      <a:endParaRPr lang="en-GB" sz="16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Dehydration can make it more likely you will develop a serious side effect called lactic acidosis.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eaLnBrk="1" fontAlgn="auto" latinLnBrk="0" hangingPunct="1"/>
                      <a:r>
                        <a:rPr lang="en-GB" sz="16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Names ending in “</a:t>
                      </a:r>
                      <a:r>
                        <a:rPr lang="en-GB" sz="160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flozin</a:t>
                      </a:r>
                      <a:r>
                        <a:rPr lang="en-GB" sz="16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” e.g. </a:t>
                      </a:r>
                      <a:r>
                        <a:rPr lang="en-GB" sz="160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empagliflozin</a:t>
                      </a:r>
                      <a:r>
                        <a:rPr lang="en-GB" sz="16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60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canagliflozin</a:t>
                      </a:r>
                      <a:r>
                        <a:rPr lang="en-GB" sz="16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60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dapagliflozin</a:t>
                      </a:r>
                      <a:endParaRPr lang="en-GB" sz="16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615284"/>
                  </a:ext>
                </a:extLst>
              </a:tr>
              <a:tr h="87003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Medicine for high blood pressure &amp; heart conditions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ACE inhibitors</a:t>
                      </a:r>
                      <a:endParaRPr lang="en-GB" sz="16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 dehydrated, these medicines can stop your kidneys working properly.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Names ending in ‘</a:t>
                      </a:r>
                      <a:r>
                        <a:rPr lang="en-GB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pril</a:t>
                      </a:r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’ e.g. </a:t>
                      </a:r>
                      <a:r>
                        <a:rPr lang="en-GB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lisinopril</a:t>
                      </a:r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perindopril, </a:t>
                      </a:r>
                      <a:r>
                        <a:rPr lang="en-GB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ramipril</a:t>
                      </a:r>
                      <a:endParaRPr lang="en-GB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9136976"/>
                  </a:ext>
                </a:extLst>
              </a:tr>
              <a:tr h="1127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‘Water pills’ for excess fluid &amp; high blood pressure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eaLnBrk="1" fontAlgn="t" latinLnBrk="0" hangingPunct="1"/>
                      <a:r>
                        <a:rPr lang="en-GB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Diuretics</a:t>
                      </a:r>
                      <a:endParaRPr lang="en-GB" sz="16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 make dehydration more likely.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furosemide, </a:t>
                      </a:r>
                      <a:r>
                        <a:rPr lang="en-GB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bendroflumethiazide</a:t>
                      </a:r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indapamide</a:t>
                      </a:r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spironolactone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157689"/>
                  </a:ext>
                </a:extLst>
              </a:tr>
              <a:tr h="870036">
                <a:tc>
                  <a:txBody>
                    <a:bodyPr/>
                    <a:lstStyle/>
                    <a:p>
                      <a:pPr rtl="0" eaLnBrk="1" fontAlgn="auto" latinLnBrk="0" hangingPunct="1"/>
                      <a:r>
                        <a:rPr lang="en-GB" sz="16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Medicine for diabetes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eaLnBrk="1" fontAlgn="auto" latinLnBrk="0" hangingPunct="1"/>
                      <a:r>
                        <a:rPr lang="en-GB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Metformin</a:t>
                      </a:r>
                      <a:endParaRPr lang="en-GB" sz="16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Dehydration can make it more likely you will develop a serious side effect called lactic acidosis. 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5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7124600"/>
                  </a:ext>
                </a:extLst>
              </a:tr>
              <a:tr h="87003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Medicine for high blood pressure &amp; heart conditions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ARBs</a:t>
                      </a:r>
                      <a:endParaRPr lang="en-GB" sz="16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 dehydrated, these medicines can stop your kidneys working properly.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Names ending in ‘</a:t>
                      </a:r>
                      <a:r>
                        <a:rPr lang="en-GB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sartan</a:t>
                      </a:r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’ </a:t>
                      </a:r>
                      <a:r>
                        <a:rPr lang="en-GB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e.g.losartan</a:t>
                      </a:r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candesartan, valsartan</a:t>
                      </a:r>
                      <a:endParaRPr lang="en-GB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561086"/>
                  </a:ext>
                </a:extLst>
              </a:tr>
              <a:tr h="685068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Anti-inflammatory pain killers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eaLnBrk="1" fontAlgn="t" latinLnBrk="0" hangingPunct="1"/>
                      <a:r>
                        <a:rPr lang="en-GB" sz="1600" b="1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NSAIDs</a:t>
                      </a:r>
                      <a:endParaRPr lang="en-GB" sz="16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 dehydrated, these medicines can stop your kidneys working properly.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ibuprofen, naproxen, diclofenac</a:t>
                      </a:r>
                      <a:endParaRPr lang="en-GB" sz="105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451060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23528" y="116632"/>
            <a:ext cx="4613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2400" b="1" kern="0" dirty="0">
                <a:solidFill>
                  <a:srgbClr val="000000"/>
                </a:solidFill>
                <a:latin typeface="Arial"/>
              </a:rPr>
              <a:t>What medicines are covered? 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3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62"/>
    </mc:Choice>
    <mc:Fallback xmlns="">
      <p:transition spd="slow" advTm="98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cottish Government Whi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2016 PowerPoint Template</Template>
  <TotalTime>1718</TotalTime>
  <Words>739</Words>
  <Application>Microsoft Office PowerPoint</Application>
  <PresentationFormat>On-screen Show (4:3)</PresentationFormat>
  <Paragraphs>94</Paragraphs>
  <Slides>14</Slides>
  <Notes>10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aktiv-grotesk</vt:lpstr>
      <vt:lpstr>Arial</vt:lpstr>
      <vt:lpstr>Calibri</vt:lpstr>
      <vt:lpstr>Scottish Government White</vt:lpstr>
      <vt:lpstr>Medication sick day guidance</vt:lpstr>
      <vt:lpstr>This session will cover:</vt:lpstr>
      <vt:lpstr>PowerPoint Presentation</vt:lpstr>
      <vt:lpstr>Why is it needed, and when do I use it?</vt:lpstr>
      <vt:lpstr>What is a dehydrating illness?</vt:lpstr>
      <vt:lpstr>Hospital admissions and adverse drug reactions</vt:lpstr>
      <vt:lpstr>The guidance is available as sick day cards or on the free Polypharmacy: Manage Medicines app   </vt:lpstr>
      <vt:lpstr>The sick day guidance</vt:lpstr>
      <vt:lpstr>PowerPoint Presentation</vt:lpstr>
      <vt:lpstr>Restarting medication</vt:lpstr>
      <vt:lpstr>Restarting medication</vt:lpstr>
      <vt:lpstr>PowerPoint Presentation</vt:lpstr>
      <vt:lpstr>PowerPoint Presentation</vt:lpstr>
      <vt:lpstr>Thank you</vt:lpstr>
    </vt:vector>
  </TitlesOfParts>
  <Company>Scottish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Short Life Working Group On Prescription Medicine Dependence And Withdrawal: consultation</dc:title>
  <dc:creator>O'Malley J (James)</dc:creator>
  <cp:lastModifiedBy>Wilson I (Iain)</cp:lastModifiedBy>
  <cp:revision>87</cp:revision>
  <dcterms:created xsi:type="dcterms:W3CDTF">2021-05-12T14:32:57Z</dcterms:created>
  <dcterms:modified xsi:type="dcterms:W3CDTF">2021-09-14T10:57:11Z</dcterms:modified>
</cp:coreProperties>
</file>